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911" r:id="rId2"/>
    <p:sldMasterId id="2147483926" r:id="rId3"/>
  </p:sldMasterIdLst>
  <p:notesMasterIdLst>
    <p:notesMasterId r:id="rId95"/>
  </p:notesMasterIdLst>
  <p:handoutMasterIdLst>
    <p:handoutMasterId r:id="rId96"/>
  </p:handoutMasterIdLst>
  <p:sldIdLst>
    <p:sldId id="410" r:id="rId4"/>
    <p:sldId id="353" r:id="rId5"/>
    <p:sldId id="354" r:id="rId6"/>
    <p:sldId id="313" r:id="rId7"/>
    <p:sldId id="314" r:id="rId8"/>
    <p:sldId id="316" r:id="rId9"/>
    <p:sldId id="317" r:id="rId10"/>
    <p:sldId id="318" r:id="rId11"/>
    <p:sldId id="319" r:id="rId12"/>
    <p:sldId id="355" r:id="rId13"/>
    <p:sldId id="356" r:id="rId14"/>
    <p:sldId id="320" r:id="rId15"/>
    <p:sldId id="321" r:id="rId16"/>
    <p:sldId id="323" r:id="rId17"/>
    <p:sldId id="324" r:id="rId18"/>
    <p:sldId id="325" r:id="rId19"/>
    <p:sldId id="326" r:id="rId20"/>
    <p:sldId id="327" r:id="rId21"/>
    <p:sldId id="328" r:id="rId22"/>
    <p:sldId id="394" r:id="rId23"/>
    <p:sldId id="395" r:id="rId24"/>
    <p:sldId id="396" r:id="rId25"/>
    <p:sldId id="397" r:id="rId26"/>
    <p:sldId id="271" r:id="rId27"/>
    <p:sldId id="272" r:id="rId28"/>
    <p:sldId id="273" r:id="rId29"/>
    <p:sldId id="274" r:id="rId30"/>
    <p:sldId id="275" r:id="rId31"/>
    <p:sldId id="276" r:id="rId32"/>
    <p:sldId id="390" r:id="rId33"/>
    <p:sldId id="278" r:id="rId34"/>
    <p:sldId id="279" r:id="rId35"/>
    <p:sldId id="280" r:id="rId36"/>
    <p:sldId id="281" r:id="rId37"/>
    <p:sldId id="282" r:id="rId38"/>
    <p:sldId id="283" r:id="rId39"/>
    <p:sldId id="393" r:id="rId40"/>
    <p:sldId id="392" r:id="rId41"/>
    <p:sldId id="391" r:id="rId42"/>
    <p:sldId id="287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345" r:id="rId58"/>
    <p:sldId id="346" r:id="rId59"/>
    <p:sldId id="347" r:id="rId60"/>
    <p:sldId id="348" r:id="rId61"/>
    <p:sldId id="350" r:id="rId62"/>
    <p:sldId id="349" r:id="rId63"/>
    <p:sldId id="357" r:id="rId64"/>
    <p:sldId id="358" r:id="rId65"/>
    <p:sldId id="360" r:id="rId66"/>
    <p:sldId id="379" r:id="rId67"/>
    <p:sldId id="362" r:id="rId68"/>
    <p:sldId id="381" r:id="rId69"/>
    <p:sldId id="382" r:id="rId70"/>
    <p:sldId id="364" r:id="rId71"/>
    <p:sldId id="399" r:id="rId72"/>
    <p:sldId id="400" r:id="rId73"/>
    <p:sldId id="401" r:id="rId74"/>
    <p:sldId id="368" r:id="rId75"/>
    <p:sldId id="383" r:id="rId76"/>
    <p:sldId id="402" r:id="rId77"/>
    <p:sldId id="403" r:id="rId78"/>
    <p:sldId id="370" r:id="rId79"/>
    <p:sldId id="405" r:id="rId80"/>
    <p:sldId id="406" r:id="rId81"/>
    <p:sldId id="407" r:id="rId82"/>
    <p:sldId id="408" r:id="rId83"/>
    <p:sldId id="373" r:id="rId84"/>
    <p:sldId id="374" r:id="rId85"/>
    <p:sldId id="384" r:id="rId86"/>
    <p:sldId id="385" r:id="rId87"/>
    <p:sldId id="386" r:id="rId88"/>
    <p:sldId id="376" r:id="rId89"/>
    <p:sldId id="388" r:id="rId90"/>
    <p:sldId id="378" r:id="rId91"/>
    <p:sldId id="389" r:id="rId92"/>
    <p:sldId id="409" r:id="rId93"/>
    <p:sldId id="412" r:id="rId94"/>
  </p:sldIdLst>
  <p:sldSz cx="9144000" cy="6858000" type="screen4x3"/>
  <p:notesSz cx="6797675" cy="9926638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 autoAdjust="0"/>
    <p:restoredTop sz="92687" autoAdjust="0"/>
  </p:normalViewPr>
  <p:slideViewPr>
    <p:cSldViewPr>
      <p:cViewPr varScale="1">
        <p:scale>
          <a:sx n="74" d="100"/>
          <a:sy n="74" d="100"/>
        </p:scale>
        <p:origin x="82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880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97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604DF88-010A-4A6B-B84D-FA1FDA1BC3CC}" type="datetimeFigureOut">
              <a:rPr lang="zh-TW" altLang="en-US"/>
              <a:pPr>
                <a:defRPr/>
              </a:pPr>
              <a:t>2013/9/13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DF1630A-28A4-41DB-99E9-97E027F0F68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641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40159A1E-A1F9-47E9-8A6C-2591BEEB2CEE}" type="datetimeFigureOut">
              <a:rPr lang="zh-TW" altLang="en-US"/>
              <a:pPr>
                <a:defRPr/>
              </a:pPr>
              <a:t>2013/9/13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38FB95E-3BEC-4599-A5B4-0FE0E2FF267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3412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0035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3509A237-C868-4902-ABF2-DC73411B18C7}" type="slidenum">
              <a:rPr lang="en-US" altLang="zh-TW" smtClean="0"/>
              <a:pPr eaLnBrk="1" hangingPunct="1"/>
              <a:t>12</a:t>
            </a:fld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50917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095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09BDC36D-D259-4ACB-9BCD-78C6F8D0FA26}" type="slidenum">
              <a:rPr lang="zh-TW" altLang="en-US" smtClean="0"/>
              <a:pPr eaLnBrk="1" hangingPunct="1"/>
              <a:t>33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275013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105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249180D2-CB3B-4D5C-8075-966EAFE8C409}" type="slidenum">
              <a:rPr lang="zh-TW" altLang="en-US" smtClean="0"/>
              <a:pPr eaLnBrk="1" hangingPunct="1"/>
              <a:t>34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706760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116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038D7267-D130-43DC-A000-27C5588756E7}" type="slidenum">
              <a:rPr lang="zh-TW" altLang="en-US" smtClean="0"/>
              <a:pPr eaLnBrk="1" hangingPunct="1"/>
              <a:t>35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888439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126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8E1BB155-EDA0-46D5-A972-B9F5A9F3E40B}" type="slidenum">
              <a:rPr lang="zh-TW" altLang="en-US" smtClean="0"/>
              <a:pPr eaLnBrk="1" hangingPunct="1"/>
              <a:t>36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090607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1366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AEA187F2-211C-4640-819D-CE73BBA4F372}" type="slidenum">
              <a:rPr lang="zh-TW" altLang="en-US" smtClean="0"/>
              <a:pPr eaLnBrk="1" hangingPunct="1"/>
              <a:t>40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044068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0138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787683E5-4E9C-4023-8FA4-A14F2ECF2C23}" type="slidenum">
              <a:rPr lang="zh-TW" altLang="en-US" smtClean="0"/>
              <a:pPr eaLnBrk="1" hangingPunct="1"/>
              <a:t>24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453766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0240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BB81BAA5-F200-4DBA-8165-52A2ADCE611D}" type="slidenum">
              <a:rPr lang="zh-TW" altLang="en-US" smtClean="0"/>
              <a:pPr eaLnBrk="1" hangingPunct="1"/>
              <a:t>25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735712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0342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888EF797-8C55-4F8D-B2E2-E11A3B0D92D3}" type="slidenum">
              <a:rPr lang="zh-TW" altLang="en-US" smtClean="0"/>
              <a:pPr eaLnBrk="1" hangingPunct="1"/>
              <a:t>26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578160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044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B024505F-06A3-4579-97E5-6EF2DA99FC1F}" type="slidenum">
              <a:rPr lang="zh-TW" altLang="en-US" smtClean="0"/>
              <a:pPr eaLnBrk="1" hangingPunct="1"/>
              <a:t>27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99613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054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C60FA8D8-2901-4B9C-A9AD-8AA5B37A1C13}" type="slidenum">
              <a:rPr lang="zh-TW" altLang="en-US" smtClean="0"/>
              <a:pPr eaLnBrk="1" hangingPunct="1"/>
              <a:t>28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496365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065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24CFF2C2-DD29-4CEC-83EF-B7302974EF00}" type="slidenum">
              <a:rPr lang="zh-TW" altLang="en-US" smtClean="0"/>
              <a:pPr eaLnBrk="1" hangingPunct="1"/>
              <a:t>29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1920138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075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62D36C71-37D9-4751-A26D-471AD1A549FF}" type="slidenum">
              <a:rPr lang="zh-TW" altLang="en-US" smtClean="0"/>
              <a:pPr eaLnBrk="1" hangingPunct="1"/>
              <a:t>31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204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mtClean="0"/>
          </a:p>
        </p:txBody>
      </p:sp>
      <p:sp>
        <p:nvSpPr>
          <p:cNvPr id="1085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89FEF590-11C3-45A3-9ED7-112C839749C3}" type="slidenum">
              <a:rPr lang="zh-TW" altLang="en-US" smtClean="0"/>
              <a:pPr eaLnBrk="1" hangingPunct="1"/>
              <a:t>32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71315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914400"/>
            <a:ext cx="8686800" cy="2514600"/>
            <a:chOff x="0" y="576"/>
            <a:chExt cx="5472" cy="1584"/>
          </a:xfrm>
        </p:grpSpPr>
        <p:sp>
          <p:nvSpPr>
            <p:cNvPr id="5" name="Oval 7"/>
            <p:cNvSpPr>
              <a:spLocks noChangeArrowheads="1"/>
            </p:cNvSpPr>
            <p:nvPr/>
          </p:nvSpPr>
          <p:spPr bwMode="auto">
            <a:xfrm>
              <a:off x="144" y="576"/>
              <a:ext cx="1584" cy="1584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hidden">
            <a:xfrm>
              <a:off x="0" y="1056"/>
              <a:ext cx="2976" cy="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 sz="240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hidden">
            <a:xfrm>
              <a:off x="2496" y="1056"/>
              <a:ext cx="2976" cy="7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 sz="2400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8" name="Freeform 10"/>
            <p:cNvSpPr>
              <a:spLocks noChangeArrowheads="1"/>
            </p:cNvSpPr>
            <p:nvPr/>
          </p:nvSpPr>
          <p:spPr bwMode="auto">
            <a:xfrm>
              <a:off x="384" y="960"/>
              <a:ext cx="144" cy="913"/>
            </a:xfrm>
            <a:custGeom>
              <a:avLst/>
              <a:gdLst>
                <a:gd name="T0" fmla="*/ 1000 w 1000"/>
                <a:gd name="T1" fmla="*/ 1000 h 1000"/>
                <a:gd name="T2" fmla="*/ 0 w 1000"/>
                <a:gd name="T3" fmla="*/ 1000 h 1000"/>
                <a:gd name="T4" fmla="*/ 0 w 1000"/>
                <a:gd name="T5" fmla="*/ 0 h 1000"/>
                <a:gd name="T6" fmla="*/ 1000 w 1000"/>
                <a:gd name="T7" fmla="*/ 0 h 10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00" h="1000">
                  <a:moveTo>
                    <a:pt x="1000" y="1000"/>
                  </a:moveTo>
                  <a:lnTo>
                    <a:pt x="0" y="1000"/>
                  </a:lnTo>
                  <a:lnTo>
                    <a:pt x="0" y="0"/>
                  </a:lnTo>
                  <a:lnTo>
                    <a:pt x="1000" y="0"/>
                  </a:lnTo>
                </a:path>
              </a:pathLst>
            </a:custGeom>
            <a:noFill/>
            <a:ln w="76200" cmpd="sng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Freeform 11"/>
            <p:cNvSpPr>
              <a:spLocks noChangeArrowheads="1"/>
            </p:cNvSpPr>
            <p:nvPr/>
          </p:nvSpPr>
          <p:spPr bwMode="auto">
            <a:xfrm>
              <a:off x="4944" y="762"/>
              <a:ext cx="165" cy="864"/>
            </a:xfrm>
            <a:custGeom>
              <a:avLst/>
              <a:gdLst>
                <a:gd name="T0" fmla="*/ 0 w 1000"/>
                <a:gd name="T1" fmla="*/ 0 h 1000"/>
                <a:gd name="T2" fmla="*/ 1000 w 1000"/>
                <a:gd name="T3" fmla="*/ 0 h 1000"/>
                <a:gd name="T4" fmla="*/ 1000 w 1000"/>
                <a:gd name="T5" fmla="*/ 1000 h 1000"/>
                <a:gd name="T6" fmla="*/ 0 w 1000"/>
                <a:gd name="T7" fmla="*/ 1000 h 10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00" h="1000">
                  <a:moveTo>
                    <a:pt x="0" y="0"/>
                  </a:moveTo>
                  <a:lnTo>
                    <a:pt x="1000" y="0"/>
                  </a:lnTo>
                  <a:lnTo>
                    <a:pt x="1000" y="1000"/>
                  </a:lnTo>
                  <a:lnTo>
                    <a:pt x="0" y="1000"/>
                  </a:ln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222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3581400"/>
            <a:ext cx="5638800" cy="190500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5223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838200" y="1443038"/>
            <a:ext cx="7086600" cy="1600200"/>
          </a:xfrm>
        </p:spPr>
        <p:txBody>
          <a:bodyPr anchor="ctr"/>
          <a:lstStyle>
            <a:lvl1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pPr>
              <a:defRPr/>
            </a:pPr>
            <a:fld id="{015D5977-B5B4-4D94-A32A-1CBCC878940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4462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C42CD2-0E4A-43AD-B51F-B040549FBC7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10928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91313" y="96838"/>
            <a:ext cx="1919287" cy="599916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31863" y="96838"/>
            <a:ext cx="5607050" cy="599916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52077D-D641-42A6-8A85-E5E24F74FE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100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914400"/>
            <a:ext cx="8686800" cy="2514600"/>
            <a:chOff x="0" y="576"/>
            <a:chExt cx="5472" cy="1584"/>
          </a:xfrm>
        </p:grpSpPr>
        <p:sp>
          <p:nvSpPr>
            <p:cNvPr id="5" name="Oval 7"/>
            <p:cNvSpPr>
              <a:spLocks noChangeArrowheads="1"/>
            </p:cNvSpPr>
            <p:nvPr/>
          </p:nvSpPr>
          <p:spPr bwMode="auto">
            <a:xfrm>
              <a:off x="144" y="576"/>
              <a:ext cx="1584" cy="1584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hidden">
            <a:xfrm>
              <a:off x="0" y="1056"/>
              <a:ext cx="2976" cy="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 sz="2400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hidden">
            <a:xfrm>
              <a:off x="2496" y="1056"/>
              <a:ext cx="2976" cy="7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 sz="2400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8" name="Freeform 10"/>
            <p:cNvSpPr>
              <a:spLocks noChangeArrowheads="1"/>
            </p:cNvSpPr>
            <p:nvPr/>
          </p:nvSpPr>
          <p:spPr bwMode="auto">
            <a:xfrm>
              <a:off x="384" y="960"/>
              <a:ext cx="144" cy="913"/>
            </a:xfrm>
            <a:custGeom>
              <a:avLst/>
              <a:gdLst>
                <a:gd name="T0" fmla="*/ 1000 w 1000"/>
                <a:gd name="T1" fmla="*/ 1000 h 1000"/>
                <a:gd name="T2" fmla="*/ 0 w 1000"/>
                <a:gd name="T3" fmla="*/ 1000 h 1000"/>
                <a:gd name="T4" fmla="*/ 0 w 1000"/>
                <a:gd name="T5" fmla="*/ 0 h 1000"/>
                <a:gd name="T6" fmla="*/ 1000 w 1000"/>
                <a:gd name="T7" fmla="*/ 0 h 10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00" h="1000">
                  <a:moveTo>
                    <a:pt x="1000" y="1000"/>
                  </a:moveTo>
                  <a:lnTo>
                    <a:pt x="0" y="1000"/>
                  </a:lnTo>
                  <a:lnTo>
                    <a:pt x="0" y="0"/>
                  </a:lnTo>
                  <a:lnTo>
                    <a:pt x="1000" y="0"/>
                  </a:lnTo>
                </a:path>
              </a:pathLst>
            </a:custGeom>
            <a:noFill/>
            <a:ln w="76200" cmpd="sng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Freeform 11"/>
            <p:cNvSpPr>
              <a:spLocks noChangeArrowheads="1"/>
            </p:cNvSpPr>
            <p:nvPr/>
          </p:nvSpPr>
          <p:spPr bwMode="auto">
            <a:xfrm>
              <a:off x="4944" y="762"/>
              <a:ext cx="165" cy="864"/>
            </a:xfrm>
            <a:custGeom>
              <a:avLst/>
              <a:gdLst>
                <a:gd name="T0" fmla="*/ 0 w 1000"/>
                <a:gd name="T1" fmla="*/ 0 h 1000"/>
                <a:gd name="T2" fmla="*/ 1000 w 1000"/>
                <a:gd name="T3" fmla="*/ 0 h 1000"/>
                <a:gd name="T4" fmla="*/ 1000 w 1000"/>
                <a:gd name="T5" fmla="*/ 1000 h 1000"/>
                <a:gd name="T6" fmla="*/ 0 w 1000"/>
                <a:gd name="T7" fmla="*/ 1000 h 10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00" h="1000">
                  <a:moveTo>
                    <a:pt x="0" y="0"/>
                  </a:moveTo>
                  <a:lnTo>
                    <a:pt x="1000" y="0"/>
                  </a:lnTo>
                  <a:lnTo>
                    <a:pt x="1000" y="1000"/>
                  </a:lnTo>
                  <a:lnTo>
                    <a:pt x="0" y="1000"/>
                  </a:ln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222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3581400"/>
            <a:ext cx="5638800" cy="190500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5223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838200" y="1443038"/>
            <a:ext cx="7086600" cy="1600200"/>
          </a:xfrm>
        </p:spPr>
        <p:txBody>
          <a:bodyPr anchor="ctr"/>
          <a:lstStyle>
            <a:lvl1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pPr>
              <a:defRPr/>
            </a:pPr>
            <a:fld id="{6ED0011C-C129-41BF-98A5-4D10425925F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6372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31863" y="96839"/>
            <a:ext cx="7158037" cy="1171922"/>
          </a:xfrm>
        </p:spPr>
        <p:txBody>
          <a:bodyPr/>
          <a:lstStyle>
            <a:lvl1pPr algn="ctr"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0AF56B-831E-4C8D-9911-D9972316811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3093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D1E791-214C-46D9-8860-AE71B989ADB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59860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49325" y="1981200"/>
            <a:ext cx="3754438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56163" y="1981200"/>
            <a:ext cx="375443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9C076-E8D5-445B-B23E-9B117158987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94119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D3A486-7940-47FC-935B-9A4C7276D11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144243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044E1-8869-4FC5-8594-3A2BB711948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62240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D2FAB2-45CE-45C3-BDC4-8499DC8B49B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10391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B9BF54-7EF9-418B-AD72-87232D07A33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52711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31863" y="96839"/>
            <a:ext cx="7158037" cy="1171922"/>
          </a:xfrm>
        </p:spPr>
        <p:txBody>
          <a:bodyPr/>
          <a:lstStyle>
            <a:lvl1pPr algn="ctr"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8278FE-2E94-4D1D-8EA6-59B2D9379F5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26542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73754-E364-4DB7-BAC7-FC6CF09C276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32321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5EAE4-D71D-4A2E-9A4A-84F802A0423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05685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91313" y="96838"/>
            <a:ext cx="1919287" cy="599916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31863" y="96838"/>
            <a:ext cx="5607050" cy="599916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F9AEE8-6E03-4BAB-819D-3486F9A9DA7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04134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7" descr="cu596_章名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91408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9632" y="2780928"/>
            <a:ext cx="6624736" cy="1872208"/>
          </a:xfrm>
        </p:spPr>
        <p:txBody>
          <a:bodyPr anchor="t"/>
          <a:lstStyle>
            <a:lvl1pPr algn="ctr">
              <a:defRPr sz="4800" b="1" cap="all" baseline="0">
                <a:solidFill>
                  <a:schemeClr val="accent4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699792" y="1484784"/>
            <a:ext cx="3312368" cy="1080120"/>
          </a:xfrm>
        </p:spPr>
        <p:txBody>
          <a:bodyPr anchor="b"/>
          <a:lstStyle>
            <a:lvl1pPr marL="0" indent="0" algn="ctr">
              <a:buNone/>
              <a:defRPr lang="zh-TW" altLang="en-US" sz="4800" b="1" kern="1200" cap="all" baseline="0" dirty="0" smtClean="0">
                <a:solidFill>
                  <a:schemeClr val="accent4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59D514F-8672-492C-84DA-D36AA7370340}" type="datetimeFigureOut">
              <a:rPr lang="zh-TW" altLang="en-US"/>
              <a:pPr>
                <a:defRPr/>
              </a:pPr>
              <a:t>2013/9/13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2D62EF-8644-4FA7-8D3F-8BA94683AC4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68885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X-X章節_重點提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73819"/>
            <a:ext cx="8229600" cy="738957"/>
          </a:xfrm>
        </p:spPr>
        <p:txBody>
          <a:bodyPr/>
          <a:lstStyle>
            <a:lvl1pPr algn="just">
              <a:defRPr sz="2600" b="1" baseline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7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484784"/>
            <a:ext cx="4038600" cy="4536504"/>
          </a:xfrm>
        </p:spPr>
        <p:txBody>
          <a:bodyPr/>
          <a:lstStyle>
            <a:lvl1pPr>
              <a:buFont typeface="Wingdings" pitchFamily="2" charset="2"/>
              <a:buChar char="n"/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8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484784"/>
            <a:ext cx="4038600" cy="4536504"/>
          </a:xfrm>
        </p:spPr>
        <p:txBody>
          <a:bodyPr/>
          <a:lstStyle>
            <a:lvl1pPr>
              <a:buFont typeface="Wingdings" pitchFamily="2" charset="2"/>
              <a:buChar char="n"/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78F81D3-6CDD-4BE3-8639-9AA0F42ADCFF}" type="datetimeFigureOut">
              <a:rPr lang="zh-TW" altLang="en-US"/>
              <a:pPr>
                <a:defRPr/>
              </a:pPr>
              <a:t>2013/9/13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93DED-28B1-45ED-9D8C-20359E2A65F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3508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X-X章節_無大標-僅內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46043"/>
          </a:xfrm>
        </p:spPr>
        <p:txBody>
          <a:bodyPr/>
          <a:lstStyle>
            <a:lvl1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l"/>
              <a:defRPr sz="2000" b="1" baseline="0">
                <a:solidFill>
                  <a:srgbClr val="CC6600"/>
                </a:solidFill>
                <a:latin typeface="Arial" pitchFamily="34" charset="0"/>
                <a:ea typeface="標楷體" pitchFamily="65" charset="-120"/>
              </a:defRPr>
            </a:lvl1pPr>
            <a:lvl2pPr marL="813600" indent="-230400"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u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2pPr>
            <a:lvl3pPr algn="just">
              <a:spcBef>
                <a:spcPts val="300"/>
              </a:spcBef>
              <a:spcAft>
                <a:spcPts val="600"/>
              </a:spcAft>
              <a:buFont typeface="Wingdings" pitchFamily="2" charset="2"/>
              <a:buChar char="n"/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3pPr>
            <a:lvl4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4pPr>
            <a:lvl5pPr algn="just">
              <a:spcBef>
                <a:spcPts val="300"/>
              </a:spcBef>
              <a:spcAft>
                <a:spcPts val="600"/>
              </a:spcAft>
              <a:defRPr sz="2000" baseline="0">
                <a:solidFill>
                  <a:schemeClr val="tx1"/>
                </a:solidFill>
                <a:latin typeface="Arial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lvl="0"/>
            <a:endParaRPr lang="zh-TW" altLang="en-US" dirty="0" smtClean="0"/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BE4DBE0-05F5-41A7-8F1D-4D6070B3DAD3}" type="datetimeFigureOut">
              <a:rPr lang="zh-TW" altLang="en-US"/>
              <a:pPr>
                <a:defRPr/>
              </a:pPr>
              <a:t>2013/9/13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DDE6AD6-430A-43F2-9FF5-6AD346E6A2F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4654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914400"/>
            <a:ext cx="8686800" cy="2514600"/>
            <a:chOff x="0" y="576"/>
            <a:chExt cx="5472" cy="1584"/>
          </a:xfrm>
        </p:grpSpPr>
        <p:sp>
          <p:nvSpPr>
            <p:cNvPr id="5" name="Oval 7"/>
            <p:cNvSpPr>
              <a:spLocks noChangeArrowheads="1"/>
            </p:cNvSpPr>
            <p:nvPr/>
          </p:nvSpPr>
          <p:spPr bwMode="auto">
            <a:xfrm>
              <a:off x="144" y="576"/>
              <a:ext cx="1584" cy="1584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hidden">
            <a:xfrm>
              <a:off x="0" y="1056"/>
              <a:ext cx="2976" cy="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 sz="2400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hidden">
            <a:xfrm>
              <a:off x="2496" y="1056"/>
              <a:ext cx="2976" cy="7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kumimoji="0" lang="zh-TW" altLang="zh-TW" sz="2400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8" name="Freeform 10"/>
            <p:cNvSpPr>
              <a:spLocks noChangeArrowheads="1"/>
            </p:cNvSpPr>
            <p:nvPr/>
          </p:nvSpPr>
          <p:spPr bwMode="auto">
            <a:xfrm>
              <a:off x="384" y="960"/>
              <a:ext cx="144" cy="913"/>
            </a:xfrm>
            <a:custGeom>
              <a:avLst/>
              <a:gdLst>
                <a:gd name="T0" fmla="*/ 1000 w 1000"/>
                <a:gd name="T1" fmla="*/ 1000 h 1000"/>
                <a:gd name="T2" fmla="*/ 0 w 1000"/>
                <a:gd name="T3" fmla="*/ 1000 h 1000"/>
                <a:gd name="T4" fmla="*/ 0 w 1000"/>
                <a:gd name="T5" fmla="*/ 0 h 1000"/>
                <a:gd name="T6" fmla="*/ 1000 w 1000"/>
                <a:gd name="T7" fmla="*/ 0 h 10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00" h="1000">
                  <a:moveTo>
                    <a:pt x="1000" y="1000"/>
                  </a:moveTo>
                  <a:lnTo>
                    <a:pt x="0" y="1000"/>
                  </a:lnTo>
                  <a:lnTo>
                    <a:pt x="0" y="0"/>
                  </a:lnTo>
                  <a:lnTo>
                    <a:pt x="1000" y="0"/>
                  </a:lnTo>
                </a:path>
              </a:pathLst>
            </a:custGeom>
            <a:noFill/>
            <a:ln w="76200" cmpd="sng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Freeform 11"/>
            <p:cNvSpPr>
              <a:spLocks noChangeArrowheads="1"/>
            </p:cNvSpPr>
            <p:nvPr/>
          </p:nvSpPr>
          <p:spPr bwMode="auto">
            <a:xfrm>
              <a:off x="4944" y="762"/>
              <a:ext cx="165" cy="864"/>
            </a:xfrm>
            <a:custGeom>
              <a:avLst/>
              <a:gdLst>
                <a:gd name="T0" fmla="*/ 0 w 1000"/>
                <a:gd name="T1" fmla="*/ 0 h 1000"/>
                <a:gd name="T2" fmla="*/ 1000 w 1000"/>
                <a:gd name="T3" fmla="*/ 0 h 1000"/>
                <a:gd name="T4" fmla="*/ 1000 w 1000"/>
                <a:gd name="T5" fmla="*/ 1000 h 1000"/>
                <a:gd name="T6" fmla="*/ 0 w 1000"/>
                <a:gd name="T7" fmla="*/ 1000 h 10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00" h="1000">
                  <a:moveTo>
                    <a:pt x="0" y="0"/>
                  </a:moveTo>
                  <a:lnTo>
                    <a:pt x="1000" y="0"/>
                  </a:lnTo>
                  <a:lnTo>
                    <a:pt x="1000" y="1000"/>
                  </a:lnTo>
                  <a:lnTo>
                    <a:pt x="0" y="1000"/>
                  </a:lnTo>
                </a:path>
              </a:pathLst>
            </a:custGeom>
            <a:noFill/>
            <a:ln w="76200" cap="flat" cmpd="sng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222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3581400"/>
            <a:ext cx="5638800" cy="190500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5223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838200" y="1443038"/>
            <a:ext cx="7086600" cy="1600200"/>
          </a:xfrm>
        </p:spPr>
        <p:txBody>
          <a:bodyPr anchor="ctr"/>
          <a:lstStyle>
            <a:lvl1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pPr>
              <a:defRPr/>
            </a:pPr>
            <a:fld id="{964E2D9B-E6BA-4C65-8510-4D827D210CE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863925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31863" y="96839"/>
            <a:ext cx="7158037" cy="1171922"/>
          </a:xfrm>
        </p:spPr>
        <p:txBody>
          <a:bodyPr/>
          <a:lstStyle>
            <a:lvl1pPr algn="ctr"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C9711-F3CC-4AFC-83DD-6B45E621BEF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55773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81224F-3B8B-4880-90F7-E1615605640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86511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49325" y="1981200"/>
            <a:ext cx="3754438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56163" y="1981200"/>
            <a:ext cx="375443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F363B-1F96-4C2D-8468-9A6CD86B02C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19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4893B0-AA3E-47EC-9197-9880832079B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149324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AA037-4EEE-494E-B65F-EB20376A145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206025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F3408-9095-41EE-8942-FAE8FF70F71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310784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130FD3-1B17-4666-B67F-6847AD5008D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201286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0F367-85EE-4A0B-AFFF-56D1A76610D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990574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349E5-6B4E-4A98-9C08-A74ECDB3275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230023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4A1A46-1024-48FF-B85E-7FE5452C168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768263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91313" y="96838"/>
            <a:ext cx="1919287" cy="599916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31863" y="96838"/>
            <a:ext cx="5607050" cy="599916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D4E6D-75ED-4515-BBB7-31988FBE92D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95057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7" descr="cu596_章名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91408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59632" y="2780928"/>
            <a:ext cx="6624736" cy="1872208"/>
          </a:xfrm>
        </p:spPr>
        <p:txBody>
          <a:bodyPr anchor="t"/>
          <a:lstStyle>
            <a:lvl1pPr algn="ctr">
              <a:defRPr sz="4800" b="1" cap="all" baseline="0">
                <a:solidFill>
                  <a:schemeClr val="accent4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699792" y="1484784"/>
            <a:ext cx="3312368" cy="1080120"/>
          </a:xfrm>
        </p:spPr>
        <p:txBody>
          <a:bodyPr anchor="b"/>
          <a:lstStyle>
            <a:lvl1pPr marL="0" indent="0" algn="ctr">
              <a:buNone/>
              <a:defRPr lang="zh-TW" altLang="en-US" sz="4800" b="1" kern="1200" cap="all" baseline="0" dirty="0" smtClean="0">
                <a:solidFill>
                  <a:schemeClr val="accent4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7DD4395-3131-4D73-B6B4-36D4448D4AB3}" type="datetimeFigureOut">
              <a:rPr lang="zh-TW" altLang="en-US"/>
              <a:pPr>
                <a:defRPr/>
              </a:pPr>
              <a:t>2013/9/13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8F524-F5AF-4E54-92D5-5B65A28F015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73038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X-X章節_重點提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73819"/>
            <a:ext cx="8229600" cy="738957"/>
          </a:xfrm>
        </p:spPr>
        <p:txBody>
          <a:bodyPr/>
          <a:lstStyle>
            <a:lvl1pPr algn="just">
              <a:defRPr sz="2600" b="1" baseline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7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484784"/>
            <a:ext cx="4038600" cy="4536504"/>
          </a:xfrm>
        </p:spPr>
        <p:txBody>
          <a:bodyPr/>
          <a:lstStyle>
            <a:lvl1pPr>
              <a:buFont typeface="Wingdings" pitchFamily="2" charset="2"/>
              <a:buChar char="n"/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8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484784"/>
            <a:ext cx="4038600" cy="4536504"/>
          </a:xfrm>
        </p:spPr>
        <p:txBody>
          <a:bodyPr/>
          <a:lstStyle>
            <a:lvl1pPr>
              <a:buFont typeface="Wingdings" pitchFamily="2" charset="2"/>
              <a:buChar char="n"/>
              <a:defRPr lang="zh-TW" altLang="en-US" sz="2000" kern="1200" baseline="0" dirty="0" smtClean="0">
                <a:solidFill>
                  <a:schemeClr val="tx1"/>
                </a:solidFill>
                <a:latin typeface="Arial" pitchFamily="34" charset="0"/>
                <a:ea typeface="標楷體" pitchFamily="65" charset="-120"/>
                <a:cs typeface="+mn-cs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5B39F4B-51B9-4CDB-97AA-FB769C4A2D2B}" type="datetimeFigureOut">
              <a:rPr lang="zh-TW" altLang="en-US"/>
              <a:pPr>
                <a:defRPr/>
              </a:pPr>
              <a:t>2013/9/13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CB3519-6CE4-4509-AD72-9B5B7A145CFD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878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49325" y="1981200"/>
            <a:ext cx="3754438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56163" y="1981200"/>
            <a:ext cx="375443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655E3D-D8E6-49B5-AC4E-93D8C6397D7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40543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0A338-98EA-4E10-A9B3-C078E59BF5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09941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87E446-4BBA-40B4-B5A6-F6FD2F19CD6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42956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06EEF9-0012-4EC0-A5DE-A995A1B7E16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4297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2A0235-DE67-4DC8-A956-BF883D25946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561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4803A8-1979-443B-ACBC-4E3295550F7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28527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1377950"/>
            <a:ext cx="213360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TW" altLang="zh-TW" sz="2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1447800" y="1377950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TW" altLang="zh-TW" sz="2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931863" y="96838"/>
            <a:ext cx="7158037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628775"/>
            <a:ext cx="8497887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4615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 dirty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0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 smtClean="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pPr>
              <a:defRPr/>
            </a:pPr>
            <a:fld id="{31CDCCFB-BA31-4BFB-B752-7690CEC2C2C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3" name="Freeform 9"/>
          <p:cNvSpPr>
            <a:spLocks noChangeArrowheads="1"/>
          </p:cNvSpPr>
          <p:nvPr/>
        </p:nvSpPr>
        <p:spPr bwMode="auto">
          <a:xfrm>
            <a:off x="838200" y="561975"/>
            <a:ext cx="152400" cy="1066800"/>
          </a:xfrm>
          <a:custGeom>
            <a:avLst/>
            <a:gdLst>
              <a:gd name="T0" fmla="*/ 1000 w 1000"/>
              <a:gd name="T1" fmla="*/ 1000 h 1000"/>
              <a:gd name="T2" fmla="*/ 0 w 1000"/>
              <a:gd name="T3" fmla="*/ 1000 h 1000"/>
              <a:gd name="T4" fmla="*/ 0 w 1000"/>
              <a:gd name="T5" fmla="*/ 0 h 1000"/>
              <a:gd name="T6" fmla="*/ 1000 w 1000"/>
              <a:gd name="T7" fmla="*/ 0 h 1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00" h="1000">
                <a:moveTo>
                  <a:pt x="1000" y="1000"/>
                </a:moveTo>
                <a:lnTo>
                  <a:pt x="0" y="1000"/>
                </a:ln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76200" cmpd="sng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4" name="Freeform 10"/>
          <p:cNvSpPr>
            <a:spLocks noChangeArrowheads="1"/>
          </p:cNvSpPr>
          <p:nvPr/>
        </p:nvSpPr>
        <p:spPr bwMode="auto">
          <a:xfrm>
            <a:off x="8262938" y="269875"/>
            <a:ext cx="152400" cy="1073150"/>
          </a:xfrm>
          <a:custGeom>
            <a:avLst/>
            <a:gdLst>
              <a:gd name="T0" fmla="*/ 0 w 1000"/>
              <a:gd name="T1" fmla="*/ 0 h 1000"/>
              <a:gd name="T2" fmla="*/ 1000 w 1000"/>
              <a:gd name="T3" fmla="*/ 0 h 1000"/>
              <a:gd name="T4" fmla="*/ 1000 w 1000"/>
              <a:gd name="T5" fmla="*/ 1000 h 1000"/>
              <a:gd name="T6" fmla="*/ 0 w 1000"/>
              <a:gd name="T7" fmla="*/ 1000 h 1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00" h="1000">
                <a:moveTo>
                  <a:pt x="0" y="0"/>
                </a:moveTo>
                <a:lnTo>
                  <a:pt x="1000" y="0"/>
                </a:lnTo>
                <a:lnTo>
                  <a:pt x="1000" y="1000"/>
                </a:lnTo>
                <a:lnTo>
                  <a:pt x="0" y="100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61950" indent="-3619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28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1pPr>
      <a:lvl2pPr marL="542925" indent="-276225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¡"/>
        <a:defRPr kumimoji="1" sz="26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2pPr>
      <a:lvl3pPr marL="895350" indent="-3524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24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3pPr>
      <a:lvl4pPr marL="1162050" indent="-352425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¡"/>
        <a:defRPr kumimoji="1" sz="20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4pPr>
      <a:lvl5pPr marL="1343025" indent="-2667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5pPr>
      <a:lvl6pPr marL="25273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845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417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989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1377950"/>
            <a:ext cx="213360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TW" altLang="zh-TW" sz="2400">
              <a:solidFill>
                <a:srgbClr val="292929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1447800" y="1377950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TW" altLang="zh-TW" sz="2400">
              <a:solidFill>
                <a:srgbClr val="292929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931863" y="96838"/>
            <a:ext cx="7158037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628775"/>
            <a:ext cx="8497887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4615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 dirty="0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0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 smtClean="0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pPr>
              <a:defRPr/>
            </a:pPr>
            <a:fld id="{B16A20F6-3474-46CF-8969-5CC8DD8E81D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2057" name="Freeform 9"/>
          <p:cNvSpPr>
            <a:spLocks noChangeArrowheads="1"/>
          </p:cNvSpPr>
          <p:nvPr/>
        </p:nvSpPr>
        <p:spPr bwMode="auto">
          <a:xfrm>
            <a:off x="838200" y="561975"/>
            <a:ext cx="152400" cy="1066800"/>
          </a:xfrm>
          <a:custGeom>
            <a:avLst/>
            <a:gdLst>
              <a:gd name="T0" fmla="*/ 1000 w 1000"/>
              <a:gd name="T1" fmla="*/ 1000 h 1000"/>
              <a:gd name="T2" fmla="*/ 0 w 1000"/>
              <a:gd name="T3" fmla="*/ 1000 h 1000"/>
              <a:gd name="T4" fmla="*/ 0 w 1000"/>
              <a:gd name="T5" fmla="*/ 0 h 1000"/>
              <a:gd name="T6" fmla="*/ 1000 w 1000"/>
              <a:gd name="T7" fmla="*/ 0 h 1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00" h="1000">
                <a:moveTo>
                  <a:pt x="1000" y="1000"/>
                </a:moveTo>
                <a:lnTo>
                  <a:pt x="0" y="1000"/>
                </a:ln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76200" cmpd="sng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58" name="Freeform 10"/>
          <p:cNvSpPr>
            <a:spLocks noChangeArrowheads="1"/>
          </p:cNvSpPr>
          <p:nvPr/>
        </p:nvSpPr>
        <p:spPr bwMode="auto">
          <a:xfrm>
            <a:off x="8262938" y="269875"/>
            <a:ext cx="152400" cy="1073150"/>
          </a:xfrm>
          <a:custGeom>
            <a:avLst/>
            <a:gdLst>
              <a:gd name="T0" fmla="*/ 0 w 1000"/>
              <a:gd name="T1" fmla="*/ 0 h 1000"/>
              <a:gd name="T2" fmla="*/ 1000 w 1000"/>
              <a:gd name="T3" fmla="*/ 0 h 1000"/>
              <a:gd name="T4" fmla="*/ 1000 w 1000"/>
              <a:gd name="T5" fmla="*/ 1000 h 1000"/>
              <a:gd name="T6" fmla="*/ 0 w 1000"/>
              <a:gd name="T7" fmla="*/ 1000 h 1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00" h="1000">
                <a:moveTo>
                  <a:pt x="0" y="0"/>
                </a:moveTo>
                <a:lnTo>
                  <a:pt x="1000" y="0"/>
                </a:lnTo>
                <a:lnTo>
                  <a:pt x="1000" y="1000"/>
                </a:lnTo>
                <a:lnTo>
                  <a:pt x="0" y="100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80" r:id="rId12"/>
    <p:sldLayoutId id="2147483981" r:id="rId13"/>
    <p:sldLayoutId id="2147483982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61950" indent="-3619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28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1pPr>
      <a:lvl2pPr marL="542925" indent="-276225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¡"/>
        <a:defRPr kumimoji="1" sz="26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2pPr>
      <a:lvl3pPr marL="895350" indent="-3524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24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3pPr>
      <a:lvl4pPr marL="1162050" indent="-352425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¡"/>
        <a:defRPr kumimoji="1" sz="20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4pPr>
      <a:lvl5pPr marL="1343025" indent="-2667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5pPr>
      <a:lvl6pPr marL="25273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845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417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989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1377950"/>
            <a:ext cx="2133600" cy="1016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TW" altLang="zh-TW" sz="2400">
              <a:solidFill>
                <a:srgbClr val="292929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1447800" y="1377950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0" lang="zh-TW" altLang="zh-TW" sz="2400">
              <a:solidFill>
                <a:srgbClr val="292929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931863" y="96838"/>
            <a:ext cx="7158037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628775"/>
            <a:ext cx="8497887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4615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 dirty="0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0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 smtClean="0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pPr>
              <a:defRPr/>
            </a:pPr>
            <a:fld id="{488F8EB0-DAFE-4BD2-94FE-42027CE24B9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3081" name="Freeform 9"/>
          <p:cNvSpPr>
            <a:spLocks noChangeArrowheads="1"/>
          </p:cNvSpPr>
          <p:nvPr/>
        </p:nvSpPr>
        <p:spPr bwMode="auto">
          <a:xfrm>
            <a:off x="838200" y="561975"/>
            <a:ext cx="152400" cy="1066800"/>
          </a:xfrm>
          <a:custGeom>
            <a:avLst/>
            <a:gdLst>
              <a:gd name="T0" fmla="*/ 1000 w 1000"/>
              <a:gd name="T1" fmla="*/ 1000 h 1000"/>
              <a:gd name="T2" fmla="*/ 0 w 1000"/>
              <a:gd name="T3" fmla="*/ 1000 h 1000"/>
              <a:gd name="T4" fmla="*/ 0 w 1000"/>
              <a:gd name="T5" fmla="*/ 0 h 1000"/>
              <a:gd name="T6" fmla="*/ 1000 w 1000"/>
              <a:gd name="T7" fmla="*/ 0 h 1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00" h="1000">
                <a:moveTo>
                  <a:pt x="1000" y="1000"/>
                </a:moveTo>
                <a:lnTo>
                  <a:pt x="0" y="1000"/>
                </a:ln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76200" cmpd="sng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82" name="Freeform 10"/>
          <p:cNvSpPr>
            <a:spLocks noChangeArrowheads="1"/>
          </p:cNvSpPr>
          <p:nvPr/>
        </p:nvSpPr>
        <p:spPr bwMode="auto">
          <a:xfrm>
            <a:off x="8262938" y="269875"/>
            <a:ext cx="152400" cy="1073150"/>
          </a:xfrm>
          <a:custGeom>
            <a:avLst/>
            <a:gdLst>
              <a:gd name="T0" fmla="*/ 0 w 1000"/>
              <a:gd name="T1" fmla="*/ 0 h 1000"/>
              <a:gd name="T2" fmla="*/ 1000 w 1000"/>
              <a:gd name="T3" fmla="*/ 0 h 1000"/>
              <a:gd name="T4" fmla="*/ 1000 w 1000"/>
              <a:gd name="T5" fmla="*/ 1000 h 1000"/>
              <a:gd name="T6" fmla="*/ 0 w 1000"/>
              <a:gd name="T7" fmla="*/ 1000 h 1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00" h="1000">
                <a:moveTo>
                  <a:pt x="0" y="0"/>
                </a:moveTo>
                <a:lnTo>
                  <a:pt x="1000" y="0"/>
                </a:lnTo>
                <a:lnTo>
                  <a:pt x="1000" y="1000"/>
                </a:lnTo>
                <a:lnTo>
                  <a:pt x="0" y="100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84" r:id="rId12"/>
    <p:sldLayoutId id="2147483985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61950" indent="-3619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28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1pPr>
      <a:lvl2pPr marL="542925" indent="-276225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¡"/>
        <a:defRPr kumimoji="1" sz="26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2pPr>
      <a:lvl3pPr marL="895350" indent="-3524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24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3pPr>
      <a:lvl4pPr marL="1162050" indent="-352425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¡"/>
        <a:defRPr kumimoji="1" sz="20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4pPr>
      <a:lvl5pPr marL="1343025" indent="-2667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5pPr>
      <a:lvl6pPr marL="25273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845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417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98900" indent="-3873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tools/revisions/platform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developer.android.com/about/dashboards/index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dc.com/getdoc.jsp?containerId=prUS24257413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appinventor.mit.edu/" TargetMode="Externa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inventor.tw/" TargetMode="External"/><Relationship Id="rId2" Type="http://schemas.openxmlformats.org/officeDocument/2006/relationships/hyperlink" Target="http://appinventor.mit.edu/" TargetMode="External"/><Relationship Id="rId1" Type="http://schemas.openxmlformats.org/officeDocument/2006/relationships/slideLayout" Target="../slideLayouts/slideLayout2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908050"/>
            <a:ext cx="7086600" cy="2520950"/>
          </a:xfrm>
        </p:spPr>
        <p:txBody>
          <a:bodyPr/>
          <a:lstStyle/>
          <a:p>
            <a:pPr eaLnBrk="1" hangingPunct="1"/>
            <a:r>
              <a:rPr lang="en-US" altLang="zh-TW" b="1" dirty="0"/>
              <a:t>App</a:t>
            </a:r>
            <a:r>
              <a:rPr lang="zh-TW" altLang="en-US" b="1" dirty="0"/>
              <a:t>系統與開發環境</a:t>
            </a:r>
            <a:endParaRPr lang="en-US" altLang="zh-TW" b="1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11413" y="3573463"/>
            <a:ext cx="4032250" cy="16557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zh-TW" altLang="en-US" sz="2400" b="1" dirty="0" smtClean="0"/>
          </a:p>
        </p:txBody>
      </p:sp>
      <p:sp>
        <p:nvSpPr>
          <p:cNvPr id="1229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A0B8E03D-6CE9-4B83-9EEE-DE9DBBCB0992}" type="slidenum">
              <a:rPr kumimoji="0" lang="en-US" altLang="zh-TW">
                <a:solidFill>
                  <a:srgbClr val="292929"/>
                </a:solidFill>
              </a:rPr>
              <a:pPr eaLnBrk="1" hangingPunct="1"/>
              <a:t>1</a:t>
            </a:fld>
            <a:endParaRPr kumimoji="0" lang="en-US" altLang="zh-TW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64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zh-TW" altLang="en-US" smtClean="0"/>
              <a:t>成長歷程</a:t>
            </a:r>
          </a:p>
        </p:txBody>
      </p:sp>
      <p:sp>
        <p:nvSpPr>
          <p:cNvPr id="2253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2013</a:t>
            </a:r>
            <a:r>
              <a:rPr lang="zh-TW" altLang="zh-TW" smtClean="0"/>
              <a:t>年</a:t>
            </a:r>
            <a:r>
              <a:rPr lang="en-US" altLang="zh-TW" smtClean="0"/>
              <a:t>7</a:t>
            </a:r>
            <a:r>
              <a:rPr lang="zh-TW" altLang="zh-TW" smtClean="0"/>
              <a:t>月，推出</a:t>
            </a:r>
            <a:r>
              <a:rPr lang="en-US" altLang="zh-TW" smtClean="0"/>
              <a:t>Android 4.3</a:t>
            </a:r>
            <a:r>
              <a:rPr lang="zh-TW" altLang="zh-TW" smtClean="0"/>
              <a:t>版，</a:t>
            </a:r>
            <a:endParaRPr lang="zh-TW" altLang="en-US" smtClean="0"/>
          </a:p>
          <a:p>
            <a:pPr lvl="1"/>
            <a:r>
              <a:rPr lang="zh-TW" altLang="en-US" smtClean="0"/>
              <a:t>支援多使用者登入，支援一台終端裝置上有多個登入帳號。</a:t>
            </a:r>
          </a:p>
          <a:p>
            <a:pPr lvl="1"/>
            <a:r>
              <a:rPr lang="zh-TW" altLang="en-US" smtClean="0"/>
              <a:t>「藍芽低功耗」功能，開啟藍芽後，耗電量相比之前大幅降低。</a:t>
            </a:r>
          </a:p>
          <a:p>
            <a:pPr lvl="1"/>
            <a:r>
              <a:rPr lang="zh-TW" altLang="en-US" smtClean="0"/>
              <a:t>支援更多緩衝區對象。</a:t>
            </a:r>
          </a:p>
          <a:p>
            <a:pPr lvl="1"/>
            <a:r>
              <a:rPr lang="zh-TW" altLang="en-US" smtClean="0"/>
              <a:t> 新版</a:t>
            </a:r>
            <a:r>
              <a:rPr lang="en-US" altLang="zh-TW" smtClean="0"/>
              <a:t>OpenGL ES 3.0</a:t>
            </a:r>
            <a:r>
              <a:rPr lang="zh-TW" altLang="en-US" smtClean="0"/>
              <a:t>著色語言，支援</a:t>
            </a:r>
            <a:r>
              <a:rPr lang="en-US" altLang="zh-TW" smtClean="0"/>
              <a:t>32 </a:t>
            </a:r>
            <a:r>
              <a:rPr lang="zh-TW" altLang="en-US" smtClean="0"/>
              <a:t>位元整數和浮點數據類型以及操作。</a:t>
            </a:r>
          </a:p>
        </p:txBody>
      </p:sp>
      <p:sp>
        <p:nvSpPr>
          <p:cNvPr id="2253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95ECD6BA-1C15-40E5-947D-2C4ADD5E668F}" type="slidenum">
              <a:rPr kumimoji="0" lang="zh-TW" altLang="en-US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</a:rPr>
              <a:pPr eaLnBrk="1" hangingPunct="1"/>
              <a:t>10</a:t>
            </a:fld>
            <a:endParaRPr kumimoji="0" lang="zh-TW" altLang="en-US">
              <a:solidFill>
                <a:srgbClr val="292929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zh-TW" altLang="en-US" smtClean="0"/>
              <a:t>成長歷程</a:t>
            </a:r>
          </a:p>
        </p:txBody>
      </p:sp>
      <p:sp>
        <p:nvSpPr>
          <p:cNvPr id="2355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2013</a:t>
            </a:r>
            <a:r>
              <a:rPr lang="zh-TW" altLang="zh-TW" smtClean="0"/>
              <a:t>年</a:t>
            </a:r>
            <a:r>
              <a:rPr lang="en-US" altLang="zh-TW" smtClean="0"/>
              <a:t>7</a:t>
            </a:r>
            <a:r>
              <a:rPr lang="zh-TW" altLang="zh-TW" smtClean="0"/>
              <a:t>月，推出</a:t>
            </a:r>
            <a:r>
              <a:rPr lang="en-US" altLang="zh-TW" smtClean="0"/>
              <a:t>Android 4.3</a:t>
            </a:r>
            <a:r>
              <a:rPr lang="zh-TW" altLang="zh-TW" smtClean="0"/>
              <a:t>版，</a:t>
            </a:r>
            <a:endParaRPr lang="zh-TW" altLang="en-US" smtClean="0"/>
          </a:p>
          <a:p>
            <a:pPr lvl="1"/>
            <a:r>
              <a:rPr lang="zh-TW" altLang="en-US" smtClean="0"/>
              <a:t>增加多個紋理的支援，包括浮點紋理、深度紋理、頂點紋理等等。</a:t>
            </a:r>
          </a:p>
          <a:p>
            <a:pPr lvl="1"/>
            <a:r>
              <a:rPr lang="zh-TW" altLang="en-US" smtClean="0"/>
              <a:t>多重渲染目標（</a:t>
            </a:r>
            <a:r>
              <a:rPr lang="en-US" altLang="zh-TW" smtClean="0"/>
              <a:t>Multiple Render Targets</a:t>
            </a:r>
            <a:r>
              <a:rPr lang="zh-TW" altLang="en-US" smtClean="0"/>
              <a:t>），讓</a:t>
            </a:r>
            <a:r>
              <a:rPr lang="en-US" altLang="zh-TW" smtClean="0"/>
              <a:t>GPU</a:t>
            </a:r>
            <a:r>
              <a:rPr lang="zh-TW" altLang="en-US" smtClean="0"/>
              <a:t>一次性渲染多個紋理。</a:t>
            </a:r>
          </a:p>
          <a:p>
            <a:pPr lvl="1"/>
            <a:r>
              <a:rPr lang="zh-TW" altLang="en-US" smtClean="0"/>
              <a:t>多重採樣抗鋸齒（</a:t>
            </a:r>
            <a:r>
              <a:rPr lang="en-US" altLang="zh-TW" smtClean="0"/>
              <a:t>MSAA Render To Texture</a:t>
            </a:r>
            <a:r>
              <a:rPr lang="zh-TW" altLang="en-US" smtClean="0"/>
              <a:t>），讓</a:t>
            </a:r>
            <a:r>
              <a:rPr lang="en-US" altLang="zh-TW" smtClean="0"/>
              <a:t>3D</a:t>
            </a:r>
            <a:r>
              <a:rPr lang="zh-TW" altLang="en-US" smtClean="0"/>
              <a:t>物體的邊緣不出現毛刺，可提升圖像效果。</a:t>
            </a:r>
            <a:endParaRPr lang="en-US" altLang="zh-TW" smtClean="0"/>
          </a:p>
          <a:p>
            <a:r>
              <a:rPr lang="en-US" altLang="zh-TW" smtClean="0"/>
              <a:t>Android 5.0</a:t>
            </a:r>
            <a:r>
              <a:rPr lang="zh-TW" altLang="en-US" smtClean="0"/>
              <a:t>開發中，</a:t>
            </a:r>
            <a:r>
              <a:rPr lang="en-US" altLang="zh-TW" smtClean="0"/>
              <a:t>Google</a:t>
            </a:r>
            <a:r>
              <a:rPr lang="zh-TW" altLang="en-US" smtClean="0"/>
              <a:t>員工證實作業系統將命名為</a:t>
            </a:r>
            <a:r>
              <a:rPr lang="en-US" altLang="zh-TW" smtClean="0"/>
              <a:t>Key Lime Pie</a:t>
            </a:r>
            <a:r>
              <a:rPr lang="zh-TW" altLang="en-US" smtClean="0"/>
              <a:t>。</a:t>
            </a:r>
          </a:p>
        </p:txBody>
      </p:sp>
      <p:sp>
        <p:nvSpPr>
          <p:cNvPr id="2355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79E166E1-1116-4392-99BB-954BD3FBEFA1}" type="slidenum">
              <a:rPr kumimoji="0" lang="zh-TW" altLang="en-US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</a:rPr>
              <a:pPr eaLnBrk="1" hangingPunct="1"/>
              <a:t>11</a:t>
            </a:fld>
            <a:endParaRPr kumimoji="0" lang="zh-TW" altLang="en-US">
              <a:solidFill>
                <a:srgbClr val="292929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Android SDK</a:t>
            </a:r>
            <a:r>
              <a:rPr lang="zh-TW" altLang="en-US" smtClean="0"/>
              <a:t> </a:t>
            </a:r>
            <a:r>
              <a:rPr lang="en-US" altLang="zh-TW" sz="2000" smtClean="0"/>
              <a:t>(1/2)</a:t>
            </a:r>
            <a:endParaRPr lang="zh-TW" altLang="en-US" smtClean="0"/>
          </a:p>
        </p:txBody>
      </p:sp>
      <p:sp>
        <p:nvSpPr>
          <p:cNvPr id="2457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OHA</a:t>
            </a:r>
            <a:r>
              <a:rPr lang="zh-TW" altLang="zh-TW" smtClean="0"/>
              <a:t>針對開發</a:t>
            </a:r>
            <a:r>
              <a:rPr lang="en-US" altLang="zh-TW" smtClean="0"/>
              <a:t>Android </a:t>
            </a:r>
            <a:r>
              <a:rPr lang="zh-TW" altLang="zh-TW" smtClean="0"/>
              <a:t>應用程式所提供的軟體開發套件</a:t>
            </a:r>
            <a:endParaRPr lang="en-US" altLang="zh-TW" smtClean="0"/>
          </a:p>
          <a:p>
            <a:pPr lvl="1"/>
            <a:r>
              <a:rPr lang="en-US" altLang="zh-TW" sz="2400" smtClean="0">
                <a:hlinkClick r:id="rId3"/>
              </a:rPr>
              <a:t>http://developer.android.com/tools/revisions/platforms.html</a:t>
            </a:r>
            <a:r>
              <a:rPr lang="zh-TW" altLang="en-US" sz="2400" smtClean="0"/>
              <a:t>　</a:t>
            </a:r>
            <a:endParaRPr lang="en-US" altLang="zh-TW" sz="2400" smtClean="0"/>
          </a:p>
          <a:p>
            <a:pPr lvl="1"/>
            <a:r>
              <a:rPr lang="en-US" altLang="zh-TW" smtClean="0"/>
              <a:t>2009</a:t>
            </a:r>
            <a:r>
              <a:rPr lang="zh-TW" altLang="zh-TW" smtClean="0"/>
              <a:t>年</a:t>
            </a:r>
            <a:r>
              <a:rPr lang="en-US" altLang="zh-TW" smtClean="0"/>
              <a:t>9</a:t>
            </a:r>
            <a:r>
              <a:rPr lang="zh-TW" altLang="zh-TW" smtClean="0"/>
              <a:t>月</a:t>
            </a:r>
            <a:r>
              <a:rPr lang="en-US" altLang="zh-TW" smtClean="0"/>
              <a:t>	Android 1.6</a:t>
            </a:r>
            <a:endParaRPr lang="zh-TW" altLang="zh-TW" smtClean="0"/>
          </a:p>
          <a:p>
            <a:pPr lvl="1"/>
            <a:r>
              <a:rPr lang="en-US" altLang="zh-TW" smtClean="0"/>
              <a:t>2010</a:t>
            </a:r>
            <a:r>
              <a:rPr lang="zh-TW" altLang="zh-TW" smtClean="0"/>
              <a:t>年</a:t>
            </a:r>
            <a:r>
              <a:rPr lang="en-US" altLang="zh-TW" smtClean="0"/>
              <a:t>1</a:t>
            </a:r>
            <a:r>
              <a:rPr lang="zh-TW" altLang="zh-TW" smtClean="0"/>
              <a:t>月</a:t>
            </a:r>
            <a:r>
              <a:rPr lang="en-US" altLang="zh-TW" smtClean="0"/>
              <a:t>	Android 2.1</a:t>
            </a:r>
            <a:endParaRPr lang="zh-TW" altLang="zh-TW" smtClean="0"/>
          </a:p>
          <a:p>
            <a:pPr lvl="1"/>
            <a:r>
              <a:rPr lang="en-US" altLang="zh-TW" smtClean="0"/>
              <a:t>2010</a:t>
            </a:r>
            <a:r>
              <a:rPr lang="zh-TW" altLang="zh-TW" smtClean="0"/>
              <a:t>年</a:t>
            </a:r>
            <a:r>
              <a:rPr lang="en-US" altLang="zh-TW" smtClean="0"/>
              <a:t>5</a:t>
            </a:r>
            <a:r>
              <a:rPr lang="zh-TW" altLang="zh-TW" smtClean="0"/>
              <a:t>月</a:t>
            </a:r>
            <a:r>
              <a:rPr lang="en-US" altLang="zh-TW" smtClean="0"/>
              <a:t>	Android 2.2 </a:t>
            </a:r>
            <a:endParaRPr lang="zh-TW" altLang="zh-TW" smtClean="0"/>
          </a:p>
          <a:p>
            <a:pPr lvl="1"/>
            <a:r>
              <a:rPr lang="en-US" altLang="zh-TW" smtClean="0"/>
              <a:t>2011</a:t>
            </a:r>
            <a:r>
              <a:rPr lang="zh-TW" altLang="zh-TW" smtClean="0"/>
              <a:t>年</a:t>
            </a:r>
            <a:r>
              <a:rPr lang="en-US" altLang="zh-TW" smtClean="0"/>
              <a:t>2</a:t>
            </a:r>
            <a:r>
              <a:rPr lang="zh-TW" altLang="zh-TW" smtClean="0"/>
              <a:t>月</a:t>
            </a:r>
            <a:r>
              <a:rPr lang="en-US" altLang="zh-TW" smtClean="0"/>
              <a:t>	Android 2.3.3</a:t>
            </a:r>
            <a:endParaRPr lang="zh-TW" altLang="zh-TW" smtClean="0"/>
          </a:p>
          <a:p>
            <a:pPr lvl="1"/>
            <a:r>
              <a:rPr lang="en-US" altLang="zh-TW" smtClean="0"/>
              <a:t>2011</a:t>
            </a:r>
            <a:r>
              <a:rPr lang="zh-TW" altLang="zh-TW" smtClean="0"/>
              <a:t>年</a:t>
            </a:r>
            <a:r>
              <a:rPr lang="en-US" altLang="zh-TW" smtClean="0"/>
              <a:t>2</a:t>
            </a:r>
            <a:r>
              <a:rPr lang="zh-TW" altLang="zh-TW" smtClean="0"/>
              <a:t>月</a:t>
            </a:r>
            <a:r>
              <a:rPr lang="en-US" altLang="zh-TW" smtClean="0"/>
              <a:t>	Android 3.0</a:t>
            </a:r>
            <a:endParaRPr lang="zh-TW" altLang="zh-TW" smtClean="0"/>
          </a:p>
          <a:p>
            <a:pPr lvl="1"/>
            <a:r>
              <a:rPr lang="en-US" altLang="zh-TW" smtClean="0"/>
              <a:t>2011</a:t>
            </a:r>
            <a:r>
              <a:rPr lang="zh-TW" altLang="zh-TW" smtClean="0"/>
              <a:t>年</a:t>
            </a:r>
            <a:r>
              <a:rPr lang="en-US" altLang="zh-TW" smtClean="0"/>
              <a:t>5</a:t>
            </a:r>
            <a:r>
              <a:rPr lang="zh-TW" altLang="zh-TW" smtClean="0"/>
              <a:t>月</a:t>
            </a:r>
            <a:r>
              <a:rPr lang="en-US" altLang="zh-TW" smtClean="0"/>
              <a:t>	Android 2.3.4</a:t>
            </a:r>
            <a:endParaRPr lang="zh-TW" altLang="zh-TW" smtClean="0"/>
          </a:p>
          <a:p>
            <a:pPr lvl="1"/>
            <a:r>
              <a:rPr lang="en-US" altLang="zh-TW" smtClean="0"/>
              <a:t>2011</a:t>
            </a:r>
            <a:r>
              <a:rPr lang="zh-TW" altLang="zh-TW" smtClean="0"/>
              <a:t>年</a:t>
            </a:r>
            <a:r>
              <a:rPr lang="en-US" altLang="zh-TW" smtClean="0"/>
              <a:t>5</a:t>
            </a:r>
            <a:r>
              <a:rPr lang="zh-TW" altLang="zh-TW" smtClean="0"/>
              <a:t>月</a:t>
            </a:r>
            <a:r>
              <a:rPr lang="en-US" altLang="zh-TW" smtClean="0"/>
              <a:t>	Android 3.1</a:t>
            </a:r>
            <a:endParaRPr lang="zh-TW" altLang="zh-TW" smtClean="0"/>
          </a:p>
        </p:txBody>
      </p:sp>
      <p:sp>
        <p:nvSpPr>
          <p:cNvPr id="24580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84422259-0F00-47E3-87EF-6AC9FCC46E87}" type="slidenum">
              <a:rPr kumimoji="0" lang="zh-TW" altLang="en-US">
                <a:latin typeface="Times New Roman" pitchFamily="18" charset="0"/>
                <a:ea typeface="標楷體" pitchFamily="65" charset="-120"/>
              </a:rPr>
              <a:pPr eaLnBrk="1" hangingPunct="1"/>
              <a:t>12</a:t>
            </a:fld>
            <a:endParaRPr kumimoji="0" lang="zh-TW" altLang="en-US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Android SDK</a:t>
            </a:r>
            <a:r>
              <a:rPr lang="zh-TW" altLang="en-US" smtClean="0"/>
              <a:t> </a:t>
            </a:r>
            <a:r>
              <a:rPr lang="en-US" altLang="zh-TW" sz="2000" smtClean="0"/>
              <a:t>(2/2)</a:t>
            </a:r>
            <a:endParaRPr lang="zh-TW" altLang="en-US" smtClean="0"/>
          </a:p>
        </p:txBody>
      </p:sp>
      <p:sp>
        <p:nvSpPr>
          <p:cNvPr id="25603" name="內容版面配置區 2"/>
          <p:cNvSpPr>
            <a:spLocks noGrp="1"/>
          </p:cNvSpPr>
          <p:nvPr>
            <p:ph idx="1"/>
          </p:nvPr>
        </p:nvSpPr>
        <p:spPr>
          <a:xfrm>
            <a:off x="684213" y="1557338"/>
            <a:ext cx="8135937" cy="4676775"/>
          </a:xfrm>
        </p:spPr>
        <p:txBody>
          <a:bodyPr/>
          <a:lstStyle/>
          <a:p>
            <a:pPr lvl="1"/>
            <a:r>
              <a:rPr lang="en-US" altLang="zh-TW" smtClean="0"/>
              <a:t>2011</a:t>
            </a:r>
            <a:r>
              <a:rPr lang="zh-TW" altLang="zh-TW" smtClean="0"/>
              <a:t>年</a:t>
            </a:r>
            <a:r>
              <a:rPr lang="en-US" altLang="zh-TW" smtClean="0"/>
              <a:t>7</a:t>
            </a:r>
            <a:r>
              <a:rPr lang="zh-TW" altLang="zh-TW" smtClean="0"/>
              <a:t>月</a:t>
            </a:r>
            <a:r>
              <a:rPr lang="en-US" altLang="zh-TW" smtClean="0"/>
              <a:t>	Android 3.2</a:t>
            </a:r>
            <a:endParaRPr lang="zh-TW" altLang="zh-TW" smtClean="0"/>
          </a:p>
          <a:p>
            <a:pPr lvl="1"/>
            <a:r>
              <a:rPr lang="en-US" altLang="zh-TW" smtClean="0"/>
              <a:t>2011</a:t>
            </a:r>
            <a:r>
              <a:rPr lang="zh-TW" altLang="zh-TW" smtClean="0"/>
              <a:t>年</a:t>
            </a:r>
            <a:r>
              <a:rPr lang="en-US" altLang="zh-TW" smtClean="0"/>
              <a:t>10</a:t>
            </a:r>
            <a:r>
              <a:rPr lang="zh-TW" altLang="zh-TW" smtClean="0"/>
              <a:t>月</a:t>
            </a:r>
            <a:r>
              <a:rPr lang="en-US" altLang="zh-TW" smtClean="0"/>
              <a:t>	Android 4.0</a:t>
            </a:r>
            <a:endParaRPr lang="zh-TW" altLang="zh-TW" smtClean="0"/>
          </a:p>
          <a:p>
            <a:pPr lvl="1"/>
            <a:r>
              <a:rPr lang="en-US" altLang="zh-TW" smtClean="0"/>
              <a:t>2011</a:t>
            </a:r>
            <a:r>
              <a:rPr lang="zh-TW" altLang="zh-TW" smtClean="0"/>
              <a:t>年</a:t>
            </a:r>
            <a:r>
              <a:rPr lang="en-US" altLang="zh-TW" smtClean="0"/>
              <a:t>12</a:t>
            </a:r>
            <a:r>
              <a:rPr lang="zh-TW" altLang="zh-TW" smtClean="0"/>
              <a:t>月</a:t>
            </a:r>
            <a:r>
              <a:rPr lang="en-US" altLang="zh-TW" smtClean="0"/>
              <a:t>	Android 4.0.3	</a:t>
            </a:r>
            <a:endParaRPr lang="zh-TW" altLang="zh-TW" smtClean="0"/>
          </a:p>
          <a:p>
            <a:pPr lvl="1"/>
            <a:r>
              <a:rPr lang="en-US" altLang="zh-TW" smtClean="0"/>
              <a:t>2012</a:t>
            </a:r>
            <a:r>
              <a:rPr lang="zh-TW" altLang="zh-TW" smtClean="0"/>
              <a:t>年</a:t>
            </a:r>
            <a:r>
              <a:rPr lang="en-US" altLang="zh-TW" smtClean="0"/>
              <a:t>6</a:t>
            </a:r>
            <a:r>
              <a:rPr lang="zh-TW" altLang="zh-TW" smtClean="0"/>
              <a:t>月</a:t>
            </a:r>
            <a:r>
              <a:rPr lang="en-US" altLang="zh-TW" smtClean="0"/>
              <a:t>	Android 4.1</a:t>
            </a:r>
            <a:endParaRPr lang="zh-TW" altLang="zh-TW" smtClean="0"/>
          </a:p>
          <a:p>
            <a:pPr lvl="1"/>
            <a:r>
              <a:rPr lang="en-US" altLang="zh-TW" smtClean="0"/>
              <a:t>2012</a:t>
            </a:r>
            <a:r>
              <a:rPr lang="zh-TW" altLang="zh-TW" smtClean="0"/>
              <a:t>年</a:t>
            </a:r>
            <a:r>
              <a:rPr lang="en-US" altLang="zh-TW" smtClean="0"/>
              <a:t>7</a:t>
            </a:r>
            <a:r>
              <a:rPr lang="zh-TW" altLang="zh-TW" smtClean="0"/>
              <a:t>月</a:t>
            </a:r>
            <a:r>
              <a:rPr lang="en-US" altLang="zh-TW" smtClean="0"/>
              <a:t>	Android 4.1.1</a:t>
            </a:r>
          </a:p>
          <a:p>
            <a:pPr lvl="1"/>
            <a:r>
              <a:rPr lang="en-US" altLang="zh-TW" smtClean="0"/>
              <a:t>2012</a:t>
            </a:r>
            <a:r>
              <a:rPr lang="zh-TW" altLang="en-US" smtClean="0"/>
              <a:t>年</a:t>
            </a:r>
            <a:r>
              <a:rPr lang="en-US" altLang="zh-TW" smtClean="0"/>
              <a:t>11</a:t>
            </a:r>
            <a:r>
              <a:rPr lang="zh-TW" altLang="en-US" smtClean="0"/>
              <a:t>月</a:t>
            </a:r>
            <a:r>
              <a:rPr lang="en-US" altLang="zh-TW" smtClean="0"/>
              <a:t>	Android 4.2</a:t>
            </a:r>
          </a:p>
          <a:p>
            <a:pPr lvl="1"/>
            <a:r>
              <a:rPr lang="en-US" altLang="zh-TW" smtClean="0"/>
              <a:t>2013</a:t>
            </a:r>
            <a:r>
              <a:rPr lang="zh-TW" altLang="en-US" smtClean="0"/>
              <a:t>年</a:t>
            </a:r>
            <a:r>
              <a:rPr lang="en-US" altLang="zh-TW" smtClean="0"/>
              <a:t>2</a:t>
            </a:r>
            <a:r>
              <a:rPr lang="zh-TW" altLang="en-US" smtClean="0"/>
              <a:t>月	</a:t>
            </a:r>
            <a:r>
              <a:rPr lang="en-US" altLang="zh-TW" smtClean="0"/>
              <a:t>Android 4.2.2	</a:t>
            </a:r>
          </a:p>
          <a:p>
            <a:pPr lvl="1"/>
            <a:r>
              <a:rPr lang="en-US" altLang="zh-TW" smtClean="0"/>
              <a:t>2013</a:t>
            </a:r>
            <a:r>
              <a:rPr lang="zh-TW" altLang="en-US" smtClean="0"/>
              <a:t>年</a:t>
            </a:r>
            <a:r>
              <a:rPr lang="en-US" altLang="zh-TW" smtClean="0"/>
              <a:t>7</a:t>
            </a:r>
            <a:r>
              <a:rPr lang="zh-TW" altLang="en-US" smtClean="0"/>
              <a:t>月	</a:t>
            </a:r>
            <a:r>
              <a:rPr lang="en-US" altLang="zh-TW" smtClean="0"/>
              <a:t>Android 4.3</a:t>
            </a:r>
            <a:endParaRPr lang="zh-TW" altLang="zh-TW" smtClean="0"/>
          </a:p>
          <a:p>
            <a:r>
              <a:rPr lang="en-US" altLang="zh-TW" smtClean="0"/>
              <a:t>Android</a:t>
            </a:r>
            <a:r>
              <a:rPr lang="zh-TW" altLang="en-US" smtClean="0"/>
              <a:t>版本</a:t>
            </a:r>
            <a:r>
              <a:rPr lang="zh-TW" altLang="zh-TW" smtClean="0"/>
              <a:t>市場</a:t>
            </a:r>
            <a:r>
              <a:rPr lang="zh-TW" altLang="en-US" smtClean="0"/>
              <a:t>分佈</a:t>
            </a:r>
            <a:endParaRPr lang="en-US" altLang="zh-TW" smtClean="0"/>
          </a:p>
          <a:p>
            <a:pPr lvl="1"/>
            <a:r>
              <a:rPr lang="en-US" altLang="zh-TW" sz="2400" smtClean="0">
                <a:hlinkClick r:id="rId2"/>
              </a:rPr>
              <a:t>http://developer.android.com/about/dashboards/index.html</a:t>
            </a:r>
            <a:r>
              <a:rPr lang="zh-TW" altLang="en-US" sz="2400" smtClean="0"/>
              <a:t>　</a:t>
            </a:r>
          </a:p>
        </p:txBody>
      </p:sp>
      <p:sp>
        <p:nvSpPr>
          <p:cNvPr id="2560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DD975F-0650-43D4-AFE5-97D8CC16A5C4}" type="slidenum">
              <a:rPr kumimoji="0" lang="zh-TW" altLang="en-US">
                <a:latin typeface="Times New Roman" pitchFamily="18" charset="0"/>
                <a:ea typeface="標楷體" pitchFamily="65" charset="-120"/>
              </a:rPr>
              <a:pPr eaLnBrk="1" hangingPunct="1"/>
              <a:t>13</a:t>
            </a:fld>
            <a:endParaRPr kumimoji="0" lang="zh-TW" altLang="en-US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zh-TW" altLang="en-US" smtClean="0"/>
              <a:t>軟體疊層架構 </a:t>
            </a:r>
            <a:r>
              <a:rPr lang="en-US" altLang="zh-TW" sz="2000" smtClean="0"/>
              <a:t>(1/3)</a:t>
            </a:r>
            <a:endParaRPr lang="zh-TW" altLang="en-US" smtClean="0"/>
          </a:p>
        </p:txBody>
      </p:sp>
      <p:pic>
        <p:nvPicPr>
          <p:cNvPr id="26627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62150" y="1200150"/>
            <a:ext cx="5457825" cy="5181600"/>
          </a:xfrm>
        </p:spPr>
      </p:pic>
      <p:sp>
        <p:nvSpPr>
          <p:cNvPr id="2662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BE5ED6EA-8C11-472E-95AC-B5FE1F1E05E4}" type="slidenum">
              <a:rPr kumimoji="0" lang="zh-TW" altLang="en-US">
                <a:latin typeface="Times New Roman" pitchFamily="18" charset="0"/>
                <a:ea typeface="標楷體" pitchFamily="65" charset="-120"/>
              </a:rPr>
              <a:pPr eaLnBrk="1" hangingPunct="1"/>
              <a:t>14</a:t>
            </a:fld>
            <a:endParaRPr kumimoji="0" lang="zh-TW" altLang="en-US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zh-TW" altLang="en-US" smtClean="0"/>
              <a:t>軟體疊層架構 </a:t>
            </a:r>
            <a:r>
              <a:rPr lang="en-US" altLang="zh-TW" sz="2000" smtClean="0"/>
              <a:t>(2/3)</a:t>
            </a:r>
            <a:endParaRPr lang="zh-TW" altLang="en-US" smtClean="0"/>
          </a:p>
        </p:txBody>
      </p:sp>
      <p:sp>
        <p:nvSpPr>
          <p:cNvPr id="2765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Android</a:t>
            </a:r>
            <a:r>
              <a:rPr lang="zh-TW" altLang="zh-TW" smtClean="0"/>
              <a:t>底層是以</a:t>
            </a:r>
            <a:r>
              <a:rPr lang="en-US" altLang="zh-TW" smtClean="0"/>
              <a:t>Linux</a:t>
            </a:r>
            <a:r>
              <a:rPr lang="zh-TW" altLang="zh-TW" smtClean="0"/>
              <a:t>核心工作為基礎，包括各類裝置驅動程式、電源管理、記憶體管理及程序管理。</a:t>
            </a:r>
          </a:p>
          <a:p>
            <a:r>
              <a:rPr lang="zh-TW" altLang="zh-TW" smtClean="0"/>
              <a:t>第三層包括</a:t>
            </a:r>
            <a:r>
              <a:rPr lang="en-US" altLang="zh-TW" smtClean="0"/>
              <a:t>C/C++</a:t>
            </a:r>
            <a:r>
              <a:rPr lang="zh-TW" altLang="zh-TW" smtClean="0"/>
              <a:t>開發的函式庫</a:t>
            </a:r>
            <a:endParaRPr lang="en-US" altLang="zh-TW" smtClean="0"/>
          </a:p>
          <a:p>
            <a:pPr lvl="1"/>
            <a:r>
              <a:rPr lang="en-US" altLang="zh-TW" smtClean="0"/>
              <a:t>3D</a:t>
            </a:r>
            <a:r>
              <a:rPr lang="zh-TW" altLang="zh-TW" smtClean="0"/>
              <a:t>繪圖</a:t>
            </a:r>
            <a:r>
              <a:rPr lang="en-US" altLang="zh-TW" smtClean="0"/>
              <a:t>OpenGL</a:t>
            </a:r>
          </a:p>
          <a:p>
            <a:pPr lvl="1"/>
            <a:r>
              <a:rPr lang="zh-TW" altLang="zh-TW" smtClean="0"/>
              <a:t>輕量型關聯式資料庫</a:t>
            </a:r>
            <a:r>
              <a:rPr lang="en-US" altLang="zh-TW" smtClean="0"/>
              <a:t>SQLite</a:t>
            </a:r>
          </a:p>
          <a:p>
            <a:pPr lvl="1"/>
            <a:r>
              <a:rPr lang="zh-TW" altLang="zh-TW" smtClean="0"/>
              <a:t>網頁瀏覽器框架</a:t>
            </a:r>
            <a:r>
              <a:rPr lang="en-US" altLang="zh-TW" smtClean="0"/>
              <a:t>WebKit</a:t>
            </a:r>
          </a:p>
          <a:p>
            <a:pPr lvl="1"/>
            <a:r>
              <a:rPr lang="en-US" altLang="zh-TW" smtClean="0"/>
              <a:t>Android</a:t>
            </a:r>
            <a:r>
              <a:rPr lang="zh-TW" altLang="zh-TW" smtClean="0"/>
              <a:t>執行時期環境（包括</a:t>
            </a:r>
            <a:r>
              <a:rPr lang="en-US" altLang="zh-TW" smtClean="0"/>
              <a:t>Java</a:t>
            </a:r>
            <a:r>
              <a:rPr lang="zh-TW" altLang="zh-TW" smtClean="0"/>
              <a:t>核心函式庫及</a:t>
            </a:r>
            <a:r>
              <a:rPr lang="en-US" altLang="zh-TW" smtClean="0"/>
              <a:t>Dalvik</a:t>
            </a:r>
            <a:r>
              <a:rPr lang="zh-TW" altLang="zh-TW" smtClean="0"/>
              <a:t>虛擬機器）</a:t>
            </a:r>
            <a:endParaRPr lang="en-US" altLang="zh-TW" smtClean="0"/>
          </a:p>
          <a:p>
            <a:r>
              <a:rPr lang="en-US" altLang="zh-TW" smtClean="0"/>
              <a:t>Android</a:t>
            </a:r>
            <a:r>
              <a:rPr lang="zh-TW" altLang="zh-TW" smtClean="0"/>
              <a:t>應用程式是在</a:t>
            </a:r>
            <a:r>
              <a:rPr lang="en-US" altLang="zh-TW" smtClean="0"/>
              <a:t>Dalvik</a:t>
            </a:r>
            <a:r>
              <a:rPr lang="zh-TW" altLang="zh-TW" smtClean="0"/>
              <a:t>虛擬機器（</a:t>
            </a:r>
            <a:r>
              <a:rPr lang="en-US" altLang="zh-TW" smtClean="0"/>
              <a:t>Dalvik VM</a:t>
            </a:r>
            <a:r>
              <a:rPr lang="zh-TW" altLang="zh-TW" smtClean="0"/>
              <a:t>）上執行</a:t>
            </a:r>
          </a:p>
        </p:txBody>
      </p:sp>
      <p:sp>
        <p:nvSpPr>
          <p:cNvPr id="2765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7F32D295-FDF8-49DB-B29F-E7C002150640}" type="slidenum">
              <a:rPr kumimoji="0" lang="zh-TW" altLang="en-US">
                <a:latin typeface="Times New Roman" pitchFamily="18" charset="0"/>
                <a:ea typeface="標楷體" pitchFamily="65" charset="-120"/>
              </a:rPr>
              <a:pPr eaLnBrk="1" hangingPunct="1"/>
              <a:t>15</a:t>
            </a:fld>
            <a:endParaRPr kumimoji="0" lang="zh-TW" altLang="en-US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zh-TW" altLang="en-US" smtClean="0"/>
              <a:t>軟體疊層架構 </a:t>
            </a:r>
            <a:r>
              <a:rPr lang="en-US" altLang="zh-TW" sz="2000" smtClean="0"/>
              <a:t>(3/3)</a:t>
            </a:r>
            <a:endParaRPr lang="zh-TW" altLang="en-US" smtClean="0"/>
          </a:p>
        </p:txBody>
      </p:sp>
      <p:sp>
        <p:nvSpPr>
          <p:cNvPr id="2867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mtClean="0"/>
              <a:t>第二層是應用程式框架，提供了發開</a:t>
            </a:r>
            <a:r>
              <a:rPr lang="en-US" altLang="zh-TW" smtClean="0"/>
              <a:t>Android</a:t>
            </a:r>
            <a:r>
              <a:rPr lang="zh-TW" altLang="zh-TW" smtClean="0"/>
              <a:t>應用程式時所需的</a:t>
            </a:r>
            <a:r>
              <a:rPr lang="en-US" altLang="zh-TW" smtClean="0"/>
              <a:t>API</a:t>
            </a:r>
            <a:r>
              <a:rPr lang="zh-TW" altLang="zh-TW" smtClean="0"/>
              <a:t>，這部份都是以</a:t>
            </a:r>
            <a:r>
              <a:rPr lang="en-US" altLang="zh-TW" smtClean="0"/>
              <a:t>JAVA</a:t>
            </a:r>
            <a:r>
              <a:rPr lang="zh-TW" altLang="zh-TW" smtClean="0"/>
              <a:t>開發的</a:t>
            </a:r>
            <a:r>
              <a:rPr lang="en-US" altLang="zh-TW" smtClean="0"/>
              <a:t>Class</a:t>
            </a:r>
            <a:r>
              <a:rPr lang="zh-TW" altLang="zh-TW" smtClean="0"/>
              <a:t>，後續單元會陸續介紹這些內容</a:t>
            </a:r>
          </a:p>
          <a:p>
            <a:r>
              <a:rPr lang="zh-TW" altLang="zh-TW" smtClean="0"/>
              <a:t>最上層就是不同應用領域需求而開發的各類應用程式，應用程式都是繼承第二層的應用程式框架以縮短程式開發時程。</a:t>
            </a:r>
            <a:endParaRPr lang="en-US" altLang="zh-TW" smtClean="0"/>
          </a:p>
        </p:txBody>
      </p:sp>
      <p:sp>
        <p:nvSpPr>
          <p:cNvPr id="2867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70008D4C-2351-4DCA-84BE-39C7AA5EC1FC}" type="slidenum">
              <a:rPr kumimoji="0" lang="zh-TW" altLang="en-US">
                <a:latin typeface="Times New Roman" pitchFamily="18" charset="0"/>
                <a:ea typeface="標楷體" pitchFamily="65" charset="-120"/>
              </a:rPr>
              <a:pPr eaLnBrk="1" hangingPunct="1"/>
              <a:t>16</a:t>
            </a:fld>
            <a:endParaRPr kumimoji="0" lang="zh-TW" altLang="en-US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zh-TW" altLang="zh-TW" smtClean="0"/>
              <a:t>核心函式庫</a:t>
            </a:r>
            <a:r>
              <a:rPr lang="zh-TW" altLang="en-US" smtClean="0"/>
              <a:t> </a:t>
            </a:r>
            <a:r>
              <a:rPr lang="en-US" altLang="zh-TW" sz="2000" smtClean="0"/>
              <a:t>(1/3)</a:t>
            </a:r>
            <a:endParaRPr lang="zh-TW" altLang="en-US" smtClean="0"/>
          </a:p>
        </p:txBody>
      </p:sp>
      <p:sp>
        <p:nvSpPr>
          <p:cNvPr id="296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libc </a:t>
            </a:r>
          </a:p>
          <a:p>
            <a:pPr lvl="1"/>
            <a:r>
              <a:rPr lang="zh-TW" altLang="zh-TW" smtClean="0"/>
              <a:t>衍生自</a:t>
            </a:r>
            <a:r>
              <a:rPr lang="en-US" altLang="zh-TW" smtClean="0"/>
              <a:t>BSD</a:t>
            </a:r>
            <a:r>
              <a:rPr lang="zh-TW" altLang="zh-TW" smtClean="0"/>
              <a:t>（</a:t>
            </a:r>
            <a:r>
              <a:rPr lang="en-US" altLang="zh-TW" smtClean="0"/>
              <a:t>Berkeley Software Distribution</a:t>
            </a:r>
            <a:r>
              <a:rPr lang="zh-TW" altLang="zh-TW" smtClean="0"/>
              <a:t>），針對</a:t>
            </a:r>
            <a:r>
              <a:rPr lang="en-US" altLang="zh-TW" smtClean="0"/>
              <a:t>Linux</a:t>
            </a:r>
            <a:r>
              <a:rPr lang="zh-TW" altLang="zh-TW" smtClean="0"/>
              <a:t>嵌入式裝置進行過最佳化的標準</a:t>
            </a:r>
            <a:r>
              <a:rPr lang="en-US" altLang="zh-TW" smtClean="0"/>
              <a:t>C</a:t>
            </a:r>
            <a:r>
              <a:rPr lang="zh-TW" altLang="zh-TW" smtClean="0"/>
              <a:t>系統函式庫</a:t>
            </a:r>
          </a:p>
          <a:p>
            <a:r>
              <a:rPr lang="en-US" altLang="zh-TW" smtClean="0"/>
              <a:t>Media Framework</a:t>
            </a:r>
          </a:p>
          <a:p>
            <a:pPr lvl="1"/>
            <a:r>
              <a:rPr lang="zh-TW" altLang="zh-TW" smtClean="0"/>
              <a:t>基於</a:t>
            </a:r>
            <a:r>
              <a:rPr lang="en-US" altLang="zh-TW" smtClean="0"/>
              <a:t>PacketVideo's OpenCORE</a:t>
            </a:r>
            <a:r>
              <a:rPr lang="zh-TW" altLang="zh-TW" smtClean="0"/>
              <a:t>的多媒體函式庫，支援播放</a:t>
            </a:r>
            <a:r>
              <a:rPr lang="en-US" altLang="zh-TW" smtClean="0"/>
              <a:t>/</a:t>
            </a:r>
            <a:r>
              <a:rPr lang="zh-TW" altLang="zh-TW" smtClean="0"/>
              <a:t>錄製目前通用的聲音及影像格式，包括：</a:t>
            </a:r>
            <a:r>
              <a:rPr lang="en-US" altLang="zh-TW" smtClean="0"/>
              <a:t>MPEG4</a:t>
            </a:r>
            <a:r>
              <a:rPr lang="zh-TW" altLang="zh-TW" smtClean="0"/>
              <a:t>、</a:t>
            </a:r>
            <a:r>
              <a:rPr lang="en-US" altLang="zh-TW" smtClean="0"/>
              <a:t>H.264</a:t>
            </a:r>
            <a:r>
              <a:rPr lang="zh-TW" altLang="zh-TW" smtClean="0"/>
              <a:t>、</a:t>
            </a:r>
            <a:r>
              <a:rPr lang="en-US" altLang="zh-TW" smtClean="0"/>
              <a:t>MP3</a:t>
            </a:r>
            <a:r>
              <a:rPr lang="zh-TW" altLang="zh-TW" smtClean="0"/>
              <a:t>、</a:t>
            </a:r>
            <a:r>
              <a:rPr lang="en-US" altLang="zh-TW" smtClean="0"/>
              <a:t>AAC</a:t>
            </a:r>
            <a:r>
              <a:rPr lang="zh-TW" altLang="zh-TW" smtClean="0"/>
              <a:t>、</a:t>
            </a:r>
            <a:r>
              <a:rPr lang="en-US" altLang="zh-TW" smtClean="0"/>
              <a:t>AMR</a:t>
            </a:r>
            <a:r>
              <a:rPr lang="zh-TW" altLang="zh-TW" smtClean="0"/>
              <a:t>、</a:t>
            </a:r>
            <a:r>
              <a:rPr lang="en-US" altLang="zh-TW" smtClean="0"/>
              <a:t>JPG</a:t>
            </a:r>
            <a:r>
              <a:rPr lang="zh-TW" altLang="zh-TW" smtClean="0"/>
              <a:t>及</a:t>
            </a:r>
            <a:r>
              <a:rPr lang="en-US" altLang="zh-TW" smtClean="0"/>
              <a:t>PNG</a:t>
            </a:r>
            <a:endParaRPr lang="zh-TW" altLang="zh-TW" smtClean="0"/>
          </a:p>
          <a:p>
            <a:r>
              <a:rPr lang="en-US" altLang="zh-TW" smtClean="0"/>
              <a:t>Surface Manager</a:t>
            </a:r>
          </a:p>
          <a:p>
            <a:pPr lvl="1"/>
            <a:r>
              <a:rPr lang="zh-TW" altLang="zh-TW" smtClean="0"/>
              <a:t>提供開發者存取顯示系統，以及多重應用程式之間無接縫的</a:t>
            </a:r>
            <a:r>
              <a:rPr lang="en-US" altLang="zh-TW" smtClean="0"/>
              <a:t>2D/3D</a:t>
            </a:r>
            <a:r>
              <a:rPr lang="zh-TW" altLang="zh-TW" smtClean="0"/>
              <a:t>整合</a:t>
            </a:r>
          </a:p>
        </p:txBody>
      </p:sp>
      <p:sp>
        <p:nvSpPr>
          <p:cNvPr id="29700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65FCD680-295A-4BE9-BF28-D41A087F1F58}" type="slidenum">
              <a:rPr kumimoji="0" lang="zh-TW" altLang="en-US">
                <a:latin typeface="Times New Roman" pitchFamily="18" charset="0"/>
                <a:ea typeface="標楷體" pitchFamily="65" charset="-120"/>
              </a:rPr>
              <a:pPr eaLnBrk="1" hangingPunct="1"/>
              <a:t>17</a:t>
            </a:fld>
            <a:endParaRPr kumimoji="0" lang="zh-TW" altLang="en-US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zh-TW" altLang="zh-TW" smtClean="0"/>
              <a:t>核心函式庫</a:t>
            </a:r>
            <a:r>
              <a:rPr lang="zh-TW" altLang="en-US" smtClean="0"/>
              <a:t> </a:t>
            </a:r>
            <a:r>
              <a:rPr lang="en-US" altLang="zh-TW" sz="2000" smtClean="0"/>
              <a:t>(2/3)</a:t>
            </a:r>
            <a:endParaRPr lang="zh-TW" altLang="en-US" smtClean="0"/>
          </a:p>
        </p:txBody>
      </p:sp>
      <p:sp>
        <p:nvSpPr>
          <p:cNvPr id="3072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LibWebCore</a:t>
            </a:r>
          </a:p>
          <a:p>
            <a:pPr lvl="1"/>
            <a:r>
              <a:rPr lang="zh-TW" altLang="zh-TW" smtClean="0"/>
              <a:t>基於</a:t>
            </a:r>
            <a:r>
              <a:rPr lang="en-US" altLang="zh-TW" smtClean="0"/>
              <a:t>WebKit</a:t>
            </a:r>
            <a:r>
              <a:rPr lang="zh-TW" altLang="zh-TW" smtClean="0"/>
              <a:t>開放源碼的網頁瀏覽器引擎，</a:t>
            </a:r>
            <a:r>
              <a:rPr lang="en-US" altLang="zh-TW" smtClean="0"/>
              <a:t>Google</a:t>
            </a:r>
            <a:r>
              <a:rPr lang="zh-TW" altLang="zh-TW" smtClean="0"/>
              <a:t>的</a:t>
            </a:r>
            <a:r>
              <a:rPr lang="en-US" altLang="zh-TW" smtClean="0"/>
              <a:t>Chrome</a:t>
            </a:r>
            <a:r>
              <a:rPr lang="zh-TW" altLang="zh-TW" smtClean="0"/>
              <a:t>及</a:t>
            </a:r>
            <a:r>
              <a:rPr lang="en-US" altLang="zh-TW" smtClean="0"/>
              <a:t>Mac</a:t>
            </a:r>
            <a:r>
              <a:rPr lang="zh-TW" altLang="zh-TW" smtClean="0"/>
              <a:t>的</a:t>
            </a:r>
            <a:r>
              <a:rPr lang="en-US" altLang="zh-TW" smtClean="0"/>
              <a:t>Safari</a:t>
            </a:r>
            <a:r>
              <a:rPr lang="zh-TW" altLang="zh-TW" smtClean="0"/>
              <a:t>都是使用</a:t>
            </a:r>
            <a:r>
              <a:rPr lang="en-US" altLang="zh-TW" smtClean="0"/>
              <a:t>WebKit</a:t>
            </a:r>
            <a:r>
              <a:rPr lang="zh-TW" altLang="zh-TW" smtClean="0"/>
              <a:t>核心</a:t>
            </a:r>
          </a:p>
          <a:p>
            <a:r>
              <a:rPr lang="en-US" altLang="zh-TW" smtClean="0"/>
              <a:t>SGL</a:t>
            </a:r>
          </a:p>
          <a:p>
            <a:pPr lvl="1"/>
            <a:r>
              <a:rPr lang="en-US" altLang="zh-TW" smtClean="0"/>
              <a:t>2D</a:t>
            </a:r>
            <a:r>
              <a:rPr lang="zh-TW" altLang="zh-TW" smtClean="0"/>
              <a:t>繪圖引擎函式庫</a:t>
            </a:r>
          </a:p>
          <a:p>
            <a:r>
              <a:rPr lang="en-US" altLang="zh-TW" smtClean="0"/>
              <a:t>OpenGL|ES</a:t>
            </a:r>
          </a:p>
          <a:p>
            <a:pPr lvl="1"/>
            <a:r>
              <a:rPr lang="zh-TW" altLang="zh-TW" smtClean="0"/>
              <a:t>相容</a:t>
            </a:r>
            <a:r>
              <a:rPr lang="en-US" altLang="zh-TW" smtClean="0"/>
              <a:t>OpenGL ES 1.0</a:t>
            </a:r>
            <a:r>
              <a:rPr lang="zh-TW" altLang="zh-TW" smtClean="0"/>
              <a:t>規範的</a:t>
            </a:r>
            <a:r>
              <a:rPr lang="en-US" altLang="zh-TW" smtClean="0"/>
              <a:t>3D</a:t>
            </a:r>
            <a:r>
              <a:rPr lang="zh-TW" altLang="zh-TW" smtClean="0"/>
              <a:t>繪圖函式庫。支援硬體式</a:t>
            </a:r>
            <a:r>
              <a:rPr lang="en-US" altLang="zh-TW" smtClean="0"/>
              <a:t>3D</a:t>
            </a:r>
            <a:r>
              <a:rPr lang="zh-TW" altLang="zh-TW" smtClean="0"/>
              <a:t>加速及高度最佳化的軟體式處理</a:t>
            </a:r>
          </a:p>
        </p:txBody>
      </p:sp>
      <p:sp>
        <p:nvSpPr>
          <p:cNvPr id="3072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59CF531-3C55-4195-9B49-1F406B58686B}" type="slidenum">
              <a:rPr kumimoji="0" lang="zh-TW" altLang="en-US">
                <a:latin typeface="Times New Roman" pitchFamily="18" charset="0"/>
                <a:ea typeface="標楷體" pitchFamily="65" charset="-120"/>
              </a:rPr>
              <a:pPr eaLnBrk="1" hangingPunct="1"/>
              <a:t>18</a:t>
            </a:fld>
            <a:endParaRPr kumimoji="0" lang="zh-TW" altLang="en-US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zh-TW" altLang="zh-TW" smtClean="0"/>
              <a:t>核心函式庫</a:t>
            </a:r>
            <a:r>
              <a:rPr lang="zh-TW" altLang="en-US" smtClean="0"/>
              <a:t> </a:t>
            </a:r>
            <a:r>
              <a:rPr lang="en-US" altLang="zh-TW" sz="2000" smtClean="0"/>
              <a:t>(3/3)</a:t>
            </a:r>
            <a:endParaRPr lang="zh-TW" altLang="en-US" smtClean="0"/>
          </a:p>
        </p:txBody>
      </p:sp>
      <p:sp>
        <p:nvSpPr>
          <p:cNvPr id="3174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Free Type</a:t>
            </a:r>
          </a:p>
          <a:p>
            <a:pPr lvl="1"/>
            <a:r>
              <a:rPr lang="zh-TW" altLang="zh-TW" smtClean="0"/>
              <a:t>點陣圖及向量字形</a:t>
            </a:r>
            <a:r>
              <a:rPr lang="en-US" altLang="zh-TW" smtClean="0"/>
              <a:t>Rendering</a:t>
            </a:r>
            <a:r>
              <a:rPr lang="zh-TW" altLang="zh-TW" smtClean="0"/>
              <a:t>函式庫</a:t>
            </a:r>
          </a:p>
          <a:p>
            <a:r>
              <a:rPr lang="en-US" altLang="zh-TW" smtClean="0"/>
              <a:t>SQLite</a:t>
            </a:r>
          </a:p>
          <a:p>
            <a:pPr lvl="1"/>
            <a:r>
              <a:rPr lang="zh-TW" altLang="zh-TW" smtClean="0"/>
              <a:t>一套專為嵌入式系統所設計的輕量性（約</a:t>
            </a:r>
            <a:r>
              <a:rPr lang="en-US" altLang="zh-TW" smtClean="0"/>
              <a:t>500KB</a:t>
            </a:r>
            <a:r>
              <a:rPr lang="zh-TW" altLang="zh-TW" smtClean="0"/>
              <a:t>）開放原碼的關連式資料庫</a:t>
            </a:r>
          </a:p>
          <a:p>
            <a:r>
              <a:rPr lang="en-US" altLang="zh-TW" smtClean="0"/>
              <a:t>SSL</a:t>
            </a:r>
          </a:p>
          <a:p>
            <a:pPr lvl="1"/>
            <a:r>
              <a:rPr lang="zh-TW" altLang="zh-TW" smtClean="0"/>
              <a:t>提供基於</a:t>
            </a:r>
            <a:r>
              <a:rPr lang="en-US" altLang="zh-TW" smtClean="0"/>
              <a:t>Secure Socket Layer</a:t>
            </a:r>
            <a:r>
              <a:rPr lang="zh-TW" altLang="zh-TW" smtClean="0"/>
              <a:t>的網路通訊安全函式庫</a:t>
            </a:r>
            <a:endParaRPr lang="zh-TW" altLang="en-US" smtClean="0"/>
          </a:p>
        </p:txBody>
      </p:sp>
      <p:sp>
        <p:nvSpPr>
          <p:cNvPr id="3174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5F233F1-01ED-4403-8EDD-21FB8940BC13}" type="slidenum">
              <a:rPr kumimoji="0" lang="zh-TW" altLang="en-US">
                <a:latin typeface="Times New Roman" pitchFamily="18" charset="0"/>
                <a:ea typeface="標楷體" pitchFamily="65" charset="-120"/>
              </a:rPr>
              <a:pPr eaLnBrk="1" hangingPunct="1"/>
              <a:t>19</a:t>
            </a:fld>
            <a:endParaRPr kumimoji="0" lang="zh-TW" altLang="en-US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6E8D9435-6960-46CB-B7AD-CB6FA77A3929}" type="slidenum">
              <a:rPr kumimoji="0" lang="en-US" altLang="zh-TW">
                <a:ea typeface="標楷體" pitchFamily="65" charset="-120"/>
              </a:rPr>
              <a:pPr eaLnBrk="1" hangingPunct="1"/>
              <a:t>2</a:t>
            </a:fld>
            <a:endParaRPr kumimoji="0" lang="en-US" altLang="zh-TW">
              <a:ea typeface="標楷體" pitchFamily="65" charset="-120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pPr eaLnBrk="1" hangingPunct="1"/>
            <a:r>
              <a:rPr lang="en-US" altLang="zh-TW" b="1" smtClean="0"/>
              <a:t>  </a:t>
            </a:r>
            <a:r>
              <a:rPr lang="zh-TW" altLang="en-US" b="1" smtClean="0"/>
              <a:t>導論</a:t>
            </a:r>
            <a:endParaRPr lang="en-US" altLang="zh-TW" b="1" smtClean="0"/>
          </a:p>
        </p:txBody>
      </p:sp>
      <p:sp>
        <p:nvSpPr>
          <p:cNvPr id="1434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smart phones &gt; desktops + notebooks + netbooks</a:t>
            </a:r>
          </a:p>
          <a:p>
            <a:pPr eaLnBrk="1" hangingPunct="1"/>
            <a:r>
              <a:rPr lang="en-US" altLang="zh-TW" dirty="0" smtClean="0"/>
              <a:t>IDC</a:t>
            </a:r>
            <a:r>
              <a:rPr lang="zh-TW" altLang="en-US" dirty="0"/>
              <a:t>預估</a:t>
            </a:r>
            <a:r>
              <a:rPr lang="en-US" altLang="zh-TW" dirty="0" smtClean="0"/>
              <a:t>T</a:t>
            </a:r>
            <a:r>
              <a:rPr lang="en-US" altLang="zh-TW" dirty="0" smtClean="0"/>
              <a:t>ablet </a:t>
            </a:r>
            <a:r>
              <a:rPr lang="zh-TW" altLang="zh-TW" dirty="0" smtClean="0"/>
              <a:t>成長率高達</a:t>
            </a:r>
            <a:r>
              <a:rPr lang="en-US" altLang="zh-TW" dirty="0" smtClean="0"/>
              <a:t>174.5%</a:t>
            </a:r>
            <a:r>
              <a:rPr lang="zh-TW" altLang="en-US" dirty="0" smtClean="0"/>
              <a:t>，</a:t>
            </a:r>
            <a:r>
              <a:rPr lang="en-US" altLang="zh-TW" dirty="0" smtClean="0"/>
              <a:t>Smartphone87.3%</a:t>
            </a:r>
            <a:endParaRPr lang="en-US" altLang="zh-TW" dirty="0" smtClean="0"/>
          </a:p>
          <a:p>
            <a:pPr eaLnBrk="1" hangingPunct="1"/>
            <a:endParaRPr lang="en-US" altLang="zh-TW" dirty="0" smtClean="0"/>
          </a:p>
          <a:p>
            <a:pPr lvl="1" eaLnBrk="1" hangingPunct="1"/>
            <a:endParaRPr lang="en-US" altLang="zh-TW" dirty="0" smtClean="0"/>
          </a:p>
          <a:p>
            <a:pPr eaLnBrk="1" hangingPunct="1"/>
            <a:endParaRPr lang="en-US" altLang="zh-TW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b="21056"/>
          <a:stretch/>
        </p:blipFill>
        <p:spPr>
          <a:xfrm>
            <a:off x="251520" y="3082825"/>
            <a:ext cx="8162046" cy="345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71CFCC4C-6DD7-40C7-82A7-11839A265E6B}" type="slidenum">
              <a:rPr kumimoji="0" lang="en-US" altLang="zh-TW" sz="1000">
                <a:solidFill>
                  <a:srgbClr val="292929"/>
                </a:solidFill>
                <a:ea typeface="標楷體" pitchFamily="65" charset="-120"/>
              </a:rPr>
              <a:pPr eaLnBrk="1" hangingPunct="1"/>
              <a:t>20</a:t>
            </a:fld>
            <a:endParaRPr kumimoji="0" lang="en-US" altLang="zh-TW" sz="1000">
              <a:solidFill>
                <a:srgbClr val="292929"/>
              </a:solidFill>
              <a:ea typeface="標楷體" pitchFamily="65" charset="-120"/>
            </a:endParaRP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title"/>
          </p:nvPr>
        </p:nvSpPr>
        <p:spPr>
          <a:xfrm>
            <a:off x="255984" y="404813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b="1" dirty="0" smtClean="0"/>
              <a:t>Android</a:t>
            </a:r>
            <a:r>
              <a:rPr lang="zh-TW" altLang="en-US" b="1" dirty="0" smtClean="0"/>
              <a:t>成功原因</a:t>
            </a:r>
            <a:endParaRPr lang="en-US" altLang="zh-TW" b="1" dirty="0" smtClean="0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TW" altLang="en-US" b="1" smtClean="0">
                <a:latin typeface="Times New Roman" pitchFamily="18" charset="0"/>
              </a:rPr>
              <a:t>開放原始碼與</a:t>
            </a:r>
            <a:r>
              <a:rPr lang="zh-TW" altLang="nl-NL" b="1" smtClean="0">
                <a:latin typeface="Times New Roman" pitchFamily="18" charset="0"/>
              </a:rPr>
              <a:t>採用</a:t>
            </a:r>
            <a:r>
              <a:rPr lang="nl-NL" altLang="zh-TW" b="1" smtClean="0">
                <a:latin typeface="Times New Roman" pitchFamily="18" charset="0"/>
              </a:rPr>
              <a:t>Apache</a:t>
            </a:r>
            <a:r>
              <a:rPr lang="zh-TW" altLang="nl-NL" b="1" smtClean="0">
                <a:latin typeface="Times New Roman" pitchFamily="18" charset="0"/>
              </a:rPr>
              <a:t>授權方式</a:t>
            </a:r>
            <a:r>
              <a:rPr lang="zh-TW" altLang="nl-NL" smtClean="0">
                <a:latin typeface="Times New Roman" pitchFamily="18" charset="0"/>
              </a:rPr>
              <a:t> </a:t>
            </a:r>
            <a:endParaRPr lang="en-US" altLang="zh-TW" smtClean="0">
              <a:latin typeface="Times New Roman" pitchFamily="18" charset="0"/>
            </a:endParaRPr>
          </a:p>
          <a:p>
            <a:pPr lvl="1" eaLnBrk="1" hangingPunct="1"/>
            <a:r>
              <a:rPr lang="zh-TW" altLang="en-US" smtClean="0">
                <a:latin typeface="Times New Roman" pitchFamily="18" charset="0"/>
              </a:rPr>
              <a:t>免費使用</a:t>
            </a:r>
            <a:r>
              <a:rPr lang="nl-NL" altLang="zh-TW" smtClean="0">
                <a:latin typeface="Times New Roman" pitchFamily="18" charset="0"/>
              </a:rPr>
              <a:t>Android</a:t>
            </a:r>
            <a:r>
              <a:rPr lang="zh-TW" altLang="nl-NL" smtClean="0">
                <a:latin typeface="Times New Roman" pitchFamily="18" charset="0"/>
              </a:rPr>
              <a:t>系統</a:t>
            </a:r>
            <a:endParaRPr lang="en-US" altLang="zh-TW" smtClean="0">
              <a:latin typeface="Times New Roman" pitchFamily="18" charset="0"/>
            </a:endParaRPr>
          </a:p>
          <a:p>
            <a:pPr lvl="1" eaLnBrk="1" hangingPunct="1"/>
            <a:r>
              <a:rPr lang="zh-TW" altLang="en-US" smtClean="0">
                <a:latin typeface="Times New Roman" pitchFamily="18" charset="0"/>
              </a:rPr>
              <a:t>可以依需求修改</a:t>
            </a:r>
            <a:r>
              <a:rPr lang="en-US" altLang="zh-TW" smtClean="0">
                <a:latin typeface="Times New Roman" pitchFamily="18" charset="0"/>
              </a:rPr>
              <a:t>Android </a:t>
            </a:r>
            <a:r>
              <a:rPr lang="zh-TW" altLang="nl-NL" smtClean="0">
                <a:latin typeface="Times New Roman" pitchFamily="18" charset="0"/>
              </a:rPr>
              <a:t> </a:t>
            </a:r>
            <a:r>
              <a:rPr lang="en-US" altLang="zh-TW" smtClean="0">
                <a:latin typeface="Times New Roman" pitchFamily="18" charset="0"/>
              </a:rPr>
              <a:t> </a:t>
            </a:r>
          </a:p>
          <a:p>
            <a:pPr lvl="1" eaLnBrk="1" hangingPunct="1"/>
            <a:r>
              <a:rPr lang="zh-TW" altLang="en-US" smtClean="0">
                <a:latin typeface="Times New Roman" pitchFamily="18" charset="0"/>
              </a:rPr>
              <a:t>無須公開原始碼</a:t>
            </a:r>
            <a:r>
              <a:rPr lang="en-US" altLang="zh-TW" smtClean="0">
                <a:latin typeface="Times New Roman" pitchFamily="18" charset="0"/>
              </a:rPr>
              <a:t> </a:t>
            </a:r>
          </a:p>
          <a:p>
            <a:pPr eaLnBrk="1" hangingPunct="1"/>
            <a:r>
              <a:rPr lang="nl-NL" altLang="zh-TW" b="1" smtClean="0">
                <a:latin typeface="Times New Roman" pitchFamily="18" charset="0"/>
              </a:rPr>
              <a:t>Android</a:t>
            </a:r>
            <a:r>
              <a:rPr lang="zh-TW" altLang="en-US" b="1" smtClean="0">
                <a:latin typeface="Times New Roman" pitchFamily="18" charset="0"/>
              </a:rPr>
              <a:t>向</a:t>
            </a:r>
            <a:r>
              <a:rPr lang="nl-NL" altLang="zh-TW" b="1" smtClean="0">
                <a:latin typeface="Times New Roman" pitchFamily="18" charset="0"/>
              </a:rPr>
              <a:t>Java</a:t>
            </a:r>
            <a:r>
              <a:rPr lang="zh-TW" altLang="en-US" b="1" smtClean="0">
                <a:latin typeface="Times New Roman" pitchFamily="18" charset="0"/>
              </a:rPr>
              <a:t>招手</a:t>
            </a:r>
            <a:r>
              <a:rPr lang="en-US" altLang="zh-TW" smtClean="0">
                <a:latin typeface="Times New Roman" pitchFamily="18" charset="0"/>
              </a:rPr>
              <a:t> </a:t>
            </a:r>
          </a:p>
          <a:p>
            <a:pPr lvl="1" eaLnBrk="1" hangingPunct="1"/>
            <a:r>
              <a:rPr lang="nl-NL" altLang="zh-TW" smtClean="0">
                <a:latin typeface="Times New Roman" pitchFamily="18" charset="0"/>
              </a:rPr>
              <a:t>Java</a:t>
            </a:r>
            <a:r>
              <a:rPr lang="zh-TW" altLang="en-US" smtClean="0">
                <a:latin typeface="Times New Roman" pitchFamily="18" charset="0"/>
              </a:rPr>
              <a:t>程式語言最受歡迎</a:t>
            </a:r>
            <a:endParaRPr lang="en-US" altLang="zh-TW" smtClean="0">
              <a:latin typeface="Times New Roman" pitchFamily="18" charset="0"/>
            </a:endParaRPr>
          </a:p>
          <a:p>
            <a:pPr lvl="1" eaLnBrk="1" hangingPunct="1"/>
            <a:r>
              <a:rPr lang="zh-TW" altLang="en-US" smtClean="0">
                <a:latin typeface="Times New Roman" pitchFamily="18" charset="0"/>
              </a:rPr>
              <a:t>眾多的</a:t>
            </a:r>
            <a:r>
              <a:rPr lang="en-US" altLang="zh-TW" smtClean="0">
                <a:latin typeface="Times New Roman" pitchFamily="18" charset="0"/>
              </a:rPr>
              <a:t>Java</a:t>
            </a:r>
            <a:r>
              <a:rPr lang="zh-TW" altLang="en-US" smtClean="0">
                <a:latin typeface="Times New Roman" pitchFamily="18" charset="0"/>
              </a:rPr>
              <a:t>開發者投入</a:t>
            </a:r>
            <a:r>
              <a:rPr lang="en-US" altLang="zh-TW" smtClean="0">
                <a:latin typeface="Times New Roman" pitchFamily="18" charset="0"/>
              </a:rPr>
              <a:t>Android</a:t>
            </a:r>
            <a:r>
              <a:rPr lang="zh-TW" altLang="en-US" smtClean="0">
                <a:latin typeface="Times New Roman" pitchFamily="18" charset="0"/>
              </a:rPr>
              <a:t>應用程式的開發</a:t>
            </a:r>
            <a:r>
              <a:rPr lang="en-US" altLang="zh-TW" smtClean="0">
                <a:latin typeface="Times New Roman" pitchFamily="18" charset="0"/>
              </a:rPr>
              <a:t> </a:t>
            </a:r>
          </a:p>
          <a:p>
            <a:pPr lvl="1" eaLnBrk="1" hangingPunct="1"/>
            <a:r>
              <a:rPr lang="en-US" altLang="zh-TW" smtClean="0">
                <a:latin typeface="Times New Roman" pitchFamily="18" charset="0"/>
              </a:rPr>
              <a:t>Android</a:t>
            </a:r>
            <a:r>
              <a:rPr lang="zh-TW" altLang="en-US" smtClean="0">
                <a:latin typeface="Times New Roman" pitchFamily="18" charset="0"/>
              </a:rPr>
              <a:t>有各種應用程式，受到使用者青睞</a:t>
            </a:r>
            <a:endParaRPr lang="en-US" altLang="zh-TW" smtClean="0">
              <a:latin typeface="Times New Roman" pitchFamily="18" charset="0"/>
            </a:endParaRPr>
          </a:p>
          <a:p>
            <a:pPr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28255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CC57AB7E-98DF-4F78-B31A-591685D01AAF}" type="slidenum">
              <a:rPr kumimoji="0" lang="en-US" altLang="zh-TW" sz="1000">
                <a:solidFill>
                  <a:srgbClr val="292929"/>
                </a:solidFill>
                <a:ea typeface="標楷體" pitchFamily="65" charset="-120"/>
              </a:rPr>
              <a:pPr eaLnBrk="1" hangingPunct="1"/>
              <a:t>21</a:t>
            </a:fld>
            <a:endParaRPr kumimoji="0" lang="en-US" altLang="zh-TW" sz="1000">
              <a:solidFill>
                <a:srgbClr val="292929"/>
              </a:solidFill>
              <a:ea typeface="標楷體" pitchFamily="65" charset="-120"/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>
          <a:xfrm>
            <a:off x="255984" y="404813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b="1" dirty="0" smtClean="0"/>
              <a:t>Google Play</a:t>
            </a:r>
            <a:r>
              <a:rPr lang="zh-TW" altLang="en-US" b="1" dirty="0" smtClean="0"/>
              <a:t>介紹與獲利實例</a:t>
            </a:r>
            <a:endParaRPr lang="en-US" altLang="zh-TW" b="1" dirty="0" smtClean="0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b="1" smtClean="0">
                <a:latin typeface="Times New Roman" pitchFamily="18" charset="0"/>
              </a:rPr>
              <a:t>Google Play(</a:t>
            </a:r>
            <a:r>
              <a:rPr lang="zh-TW" altLang="en-US" b="1" smtClean="0">
                <a:latin typeface="Times New Roman" pitchFamily="18" charset="0"/>
              </a:rPr>
              <a:t>原為</a:t>
            </a:r>
            <a:r>
              <a:rPr lang="en-US" altLang="zh-TW" b="1" smtClean="0">
                <a:latin typeface="Times New Roman" pitchFamily="18" charset="0"/>
              </a:rPr>
              <a:t>Android Market)</a:t>
            </a:r>
            <a:r>
              <a:rPr lang="zh-TW" altLang="en-US" b="1" smtClean="0">
                <a:latin typeface="Times New Roman" pitchFamily="18" charset="0"/>
              </a:rPr>
              <a:t>介紹</a:t>
            </a:r>
            <a:r>
              <a:rPr lang="en-US" altLang="zh-TW" smtClean="0">
                <a:latin typeface="Times New Roman" pitchFamily="18" charset="0"/>
              </a:rPr>
              <a:t> </a:t>
            </a:r>
          </a:p>
          <a:p>
            <a:pPr lvl="1" eaLnBrk="1" hangingPunct="1"/>
            <a:r>
              <a:rPr lang="zh-TW" altLang="en-US">
                <a:latin typeface="Times New Roman" pitchFamily="18" charset="0"/>
              </a:rPr>
              <a:t>應用程式總數</a:t>
            </a:r>
            <a:r>
              <a:rPr lang="zh-TW" altLang="en-US" smtClean="0">
                <a:latin typeface="Times New Roman" pitchFamily="18" charset="0"/>
              </a:rPr>
              <a:t>超過</a:t>
            </a:r>
            <a:r>
              <a:rPr lang="en-US" altLang="zh-TW" smtClean="0">
                <a:latin typeface="Times New Roman" pitchFamily="18" charset="0"/>
              </a:rPr>
              <a:t>67</a:t>
            </a:r>
            <a:r>
              <a:rPr lang="zh-TW" altLang="en-US" smtClean="0">
                <a:latin typeface="Times New Roman" pitchFamily="18" charset="0"/>
              </a:rPr>
              <a:t>萬個，免費佔</a:t>
            </a:r>
            <a:r>
              <a:rPr lang="en-US" altLang="zh-TW" smtClean="0">
                <a:latin typeface="Times New Roman" pitchFamily="18" charset="0"/>
              </a:rPr>
              <a:t>67%</a:t>
            </a:r>
          </a:p>
          <a:p>
            <a:pPr lvl="1" eaLnBrk="1" hangingPunct="1"/>
            <a:r>
              <a:rPr lang="zh-TW" altLang="en-US" smtClean="0">
                <a:latin typeface="Times New Roman" pitchFamily="18" charset="0"/>
              </a:rPr>
              <a:t>使用者</a:t>
            </a:r>
            <a:endParaRPr lang="en-US" altLang="zh-TW" smtClean="0">
              <a:latin typeface="Times New Roman" pitchFamily="18" charset="0"/>
            </a:endParaRPr>
          </a:p>
          <a:p>
            <a:pPr lvl="2" eaLnBrk="1" hangingPunct="1"/>
            <a:r>
              <a:rPr lang="zh-TW" altLang="nl-NL" smtClean="0">
                <a:latin typeface="Times New Roman" pitchFamily="18" charset="0"/>
              </a:rPr>
              <a:t>可以透過行動裝置至</a:t>
            </a:r>
            <a:r>
              <a:rPr lang="en-US" altLang="zh-TW" smtClean="0">
                <a:latin typeface="Times New Roman" pitchFamily="18" charset="0"/>
              </a:rPr>
              <a:t>Google Play</a:t>
            </a:r>
            <a:r>
              <a:rPr lang="zh-TW" altLang="nl-NL" smtClean="0">
                <a:latin typeface="Times New Roman" pitchFamily="18" charset="0"/>
              </a:rPr>
              <a:t>下載並安裝應用程式</a:t>
            </a:r>
          </a:p>
          <a:p>
            <a:pPr lvl="2" eaLnBrk="1" hangingPunct="1"/>
            <a:r>
              <a:rPr lang="nl-NL" altLang="zh-TW" smtClean="0">
                <a:latin typeface="Times New Roman" pitchFamily="18" charset="0"/>
              </a:rPr>
              <a:t>2011/2/2</a:t>
            </a:r>
            <a:r>
              <a:rPr lang="zh-TW" altLang="nl-NL" smtClean="0">
                <a:latin typeface="Times New Roman" pitchFamily="18" charset="0"/>
              </a:rPr>
              <a:t>開始也可以透過一般</a:t>
            </a:r>
            <a:r>
              <a:rPr lang="nl-NL" altLang="zh-TW" smtClean="0">
                <a:latin typeface="Times New Roman" pitchFamily="18" charset="0"/>
              </a:rPr>
              <a:t>PC</a:t>
            </a:r>
            <a:r>
              <a:rPr lang="zh-TW" altLang="nl-NL" smtClean="0">
                <a:latin typeface="Times New Roman" pitchFamily="18" charset="0"/>
              </a:rPr>
              <a:t>瀏覽器將</a:t>
            </a:r>
            <a:r>
              <a:rPr lang="en-US" altLang="zh-TW" smtClean="0">
                <a:latin typeface="Times New Roman" pitchFamily="18" charset="0"/>
              </a:rPr>
              <a:t>Google Play</a:t>
            </a:r>
            <a:r>
              <a:rPr lang="zh-TW" altLang="nl-NL" smtClean="0">
                <a:latin typeface="Times New Roman" pitchFamily="18" charset="0"/>
              </a:rPr>
              <a:t>上的應用程式安裝在手機上</a:t>
            </a:r>
            <a:endParaRPr lang="en-US" altLang="zh-TW" smtClean="0">
              <a:latin typeface="Times New Roman" pitchFamily="18" charset="0"/>
            </a:endParaRPr>
          </a:p>
          <a:p>
            <a:pPr lvl="1" eaLnBrk="1" hangingPunct="1"/>
            <a:r>
              <a:rPr lang="zh-TW" altLang="nl-NL" smtClean="0">
                <a:latin typeface="Times New Roman" pitchFamily="18" charset="0"/>
              </a:rPr>
              <a:t>開發者</a:t>
            </a:r>
            <a:r>
              <a:rPr lang="en-US" altLang="zh-TW" smtClean="0">
                <a:latin typeface="Times New Roman" pitchFamily="18" charset="0"/>
              </a:rPr>
              <a:t> </a:t>
            </a:r>
            <a:r>
              <a:rPr lang="zh-TW" altLang="nl-NL" smtClean="0">
                <a:latin typeface="Times New Roman" pitchFamily="18" charset="0"/>
              </a:rPr>
              <a:t> </a:t>
            </a:r>
            <a:r>
              <a:rPr lang="en-US" altLang="zh-TW" smtClean="0">
                <a:latin typeface="Times New Roman" pitchFamily="18" charset="0"/>
              </a:rPr>
              <a:t> </a:t>
            </a:r>
          </a:p>
          <a:p>
            <a:pPr lvl="2" eaLnBrk="1" hangingPunct="1"/>
            <a:r>
              <a:rPr lang="zh-TW" altLang="nl-NL" smtClean="0">
                <a:latin typeface="Times New Roman" pitchFamily="18" charset="0"/>
              </a:rPr>
              <a:t>欲將應用程式上傳至</a:t>
            </a:r>
            <a:r>
              <a:rPr lang="en-US" altLang="zh-TW" smtClean="0">
                <a:latin typeface="Times New Roman" pitchFamily="18" charset="0"/>
              </a:rPr>
              <a:t>Google Play</a:t>
            </a:r>
            <a:r>
              <a:rPr lang="zh-TW" altLang="nl-NL" smtClean="0">
                <a:latin typeface="Times New Roman" pitchFamily="18" charset="0"/>
              </a:rPr>
              <a:t>需支付</a:t>
            </a:r>
            <a:r>
              <a:rPr lang="nl-NL" altLang="zh-TW" smtClean="0">
                <a:latin typeface="Times New Roman" pitchFamily="18" charset="0"/>
              </a:rPr>
              <a:t>25</a:t>
            </a:r>
            <a:r>
              <a:rPr lang="zh-TW" altLang="nl-NL" smtClean="0">
                <a:latin typeface="Times New Roman" pitchFamily="18" charset="0"/>
              </a:rPr>
              <a:t>元美金（只要支付一次）</a:t>
            </a:r>
            <a:endParaRPr lang="nl-NL" altLang="zh-TW" smtClean="0">
              <a:latin typeface="Times New Roman" pitchFamily="18" charset="0"/>
            </a:endParaRPr>
          </a:p>
          <a:p>
            <a:pPr lvl="2" eaLnBrk="1" hangingPunct="1"/>
            <a:r>
              <a:rPr lang="en-US" altLang="zh-TW" smtClean="0">
                <a:latin typeface="Times New Roman" pitchFamily="18" charset="0"/>
              </a:rPr>
              <a:t>Google Play</a:t>
            </a:r>
            <a:r>
              <a:rPr lang="zh-TW" altLang="nl-NL" smtClean="0">
                <a:latin typeface="Times New Roman" pitchFamily="18" charset="0"/>
              </a:rPr>
              <a:t>採「三七分帳」 </a:t>
            </a:r>
            <a:endParaRPr lang="en-US" altLang="zh-TW" smtClean="0">
              <a:latin typeface="Times New Roman" pitchFamily="18" charset="0"/>
            </a:endParaRPr>
          </a:p>
          <a:p>
            <a:pPr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7502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6B5A3AB2-7B26-4700-9FD9-375016DF2994}" type="slidenum">
              <a:rPr kumimoji="0" lang="en-US" altLang="zh-TW" sz="1000">
                <a:solidFill>
                  <a:srgbClr val="292929"/>
                </a:solidFill>
                <a:ea typeface="標楷體" pitchFamily="65" charset="-120"/>
              </a:rPr>
              <a:pPr eaLnBrk="1" hangingPunct="1"/>
              <a:t>22</a:t>
            </a:fld>
            <a:endParaRPr kumimoji="0" lang="en-US" altLang="zh-TW" sz="1000">
              <a:solidFill>
                <a:srgbClr val="292929"/>
              </a:solidFill>
              <a:ea typeface="標楷體" pitchFamily="65" charset="-120"/>
            </a:endParaRP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>
          <a:xfrm>
            <a:off x="255984" y="404813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b="1" dirty="0" smtClean="0"/>
              <a:t>Google </a:t>
            </a:r>
            <a:r>
              <a:rPr lang="en-US" altLang="zh-TW" b="1" dirty="0"/>
              <a:t>Play</a:t>
            </a:r>
            <a:r>
              <a:rPr lang="zh-TW" altLang="en-US" b="1" dirty="0" smtClean="0"/>
              <a:t>介紹與獲利實例</a:t>
            </a:r>
            <a:endParaRPr lang="en-US" altLang="zh-TW" b="1" dirty="0" smtClean="0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11560" y="1341438"/>
            <a:ext cx="7772400" cy="5327922"/>
          </a:xfrm>
        </p:spPr>
        <p:txBody>
          <a:bodyPr/>
          <a:lstStyle/>
          <a:p>
            <a:pPr eaLnBrk="1" hangingPunct="1"/>
            <a:r>
              <a:rPr lang="zh-TW" altLang="en-US" b="1" smtClean="0">
                <a:latin typeface="Times New Roman" pitchFamily="18" charset="0"/>
              </a:rPr>
              <a:t>獲利實例</a:t>
            </a:r>
            <a:endParaRPr lang="en-US" altLang="zh-TW" b="1" smtClean="0">
              <a:latin typeface="Times New Roman" pitchFamily="18" charset="0"/>
            </a:endParaRPr>
          </a:p>
          <a:p>
            <a:pPr lvl="1" eaLnBrk="1" hangingPunct="1"/>
            <a:r>
              <a:rPr lang="zh-TW" altLang="en-US" smtClean="0">
                <a:latin typeface="Times New Roman" pitchFamily="18" charset="0"/>
              </a:rPr>
              <a:t>應用程式－</a:t>
            </a:r>
            <a:r>
              <a:rPr lang="en-US" altLang="zh-TW" smtClean="0">
                <a:latin typeface="Times New Roman" pitchFamily="18" charset="0"/>
              </a:rPr>
              <a:t>Advanced Task Manager</a:t>
            </a:r>
            <a:r>
              <a:rPr lang="zh-TW" altLang="en-US" smtClean="0">
                <a:latin typeface="Times New Roman" pitchFamily="18" charset="0"/>
              </a:rPr>
              <a:t>，有</a:t>
            </a:r>
            <a:r>
              <a:rPr lang="en-US" altLang="zh-TW" smtClean="0">
                <a:latin typeface="Times New Roman" pitchFamily="18" charset="0"/>
              </a:rPr>
              <a:t>0.99</a:t>
            </a:r>
            <a:r>
              <a:rPr lang="zh-TW" altLang="en-US" smtClean="0">
                <a:latin typeface="Times New Roman" pitchFamily="18" charset="0"/>
              </a:rPr>
              <a:t>美元的付費版和展示廣告的免費版</a:t>
            </a:r>
            <a:r>
              <a:rPr lang="en-US" altLang="zh-TW" smtClean="0">
                <a:latin typeface="Times New Roman" pitchFamily="18" charset="0"/>
              </a:rPr>
              <a:t> </a:t>
            </a:r>
          </a:p>
          <a:p>
            <a:pPr lvl="1" eaLnBrk="1" hangingPunct="1"/>
            <a:r>
              <a:rPr lang="zh-TW" altLang="zh-TW" smtClean="0"/>
              <a:t>功能</a:t>
            </a:r>
            <a:r>
              <a:rPr lang="zh-TW" altLang="zh-TW"/>
              <a:t>：屬於系統方面的</a:t>
            </a:r>
            <a:r>
              <a:rPr lang="zh-TW" altLang="zh-TW" smtClean="0"/>
              <a:t>應用程式</a:t>
            </a:r>
            <a:endParaRPr lang="en-US" altLang="zh-TW" smtClean="0"/>
          </a:p>
          <a:p>
            <a:pPr lvl="1" eaLnBrk="1" hangingPunct="1"/>
            <a:r>
              <a:rPr lang="zh-TW" altLang="nl-NL" smtClean="0">
                <a:latin typeface="Times New Roman" pitchFamily="18" charset="0"/>
              </a:rPr>
              <a:t>開發者</a:t>
            </a:r>
            <a:r>
              <a:rPr lang="zh-TW" altLang="en-US" smtClean="0">
                <a:latin typeface="Times New Roman" pitchFamily="18" charset="0"/>
              </a:rPr>
              <a:t>－</a:t>
            </a:r>
            <a:r>
              <a:rPr lang="en-US" altLang="zh-TW" smtClean="0">
                <a:latin typeface="Times New Roman" pitchFamily="18" charset="0"/>
              </a:rPr>
              <a:t>Arron La  </a:t>
            </a:r>
            <a:r>
              <a:rPr lang="zh-TW" altLang="nl-NL" smtClean="0">
                <a:latin typeface="Times New Roman" pitchFamily="18" charset="0"/>
              </a:rPr>
              <a:t> </a:t>
            </a:r>
            <a:r>
              <a:rPr lang="en-US" altLang="zh-TW" smtClean="0">
                <a:latin typeface="Times New Roman" pitchFamily="18" charset="0"/>
              </a:rPr>
              <a:t> </a:t>
            </a:r>
          </a:p>
          <a:p>
            <a:pPr lvl="1" eaLnBrk="1" hangingPunct="1"/>
            <a:r>
              <a:rPr lang="zh-TW" altLang="en-US" smtClean="0">
                <a:latin typeface="Times New Roman" pitchFamily="18" charset="0"/>
              </a:rPr>
              <a:t>收益</a:t>
            </a:r>
            <a:endParaRPr lang="en-US" altLang="zh-TW" smtClean="0">
              <a:latin typeface="Times New Roman" pitchFamily="18" charset="0"/>
            </a:endParaRPr>
          </a:p>
          <a:p>
            <a:pPr lvl="2" eaLnBrk="1" hangingPunct="1"/>
            <a:r>
              <a:rPr lang="zh-TW" altLang="en-US" smtClean="0">
                <a:latin typeface="Times New Roman" pitchFamily="18" charset="0"/>
              </a:rPr>
              <a:t>付費版：</a:t>
            </a:r>
            <a:r>
              <a:rPr lang="en-US" altLang="zh-TW" smtClean="0">
                <a:latin typeface="Times New Roman" pitchFamily="18" charset="0"/>
              </a:rPr>
              <a:t>2009/2~2010/8</a:t>
            </a:r>
            <a:r>
              <a:rPr lang="zh-TW" altLang="en-US" smtClean="0">
                <a:latin typeface="Times New Roman" pitchFamily="18" charset="0"/>
              </a:rPr>
              <a:t>，共</a:t>
            </a:r>
            <a:r>
              <a:rPr lang="en-US" altLang="zh-TW" smtClean="0">
                <a:latin typeface="Times New Roman" pitchFamily="18" charset="0"/>
              </a:rPr>
              <a:t>50,000</a:t>
            </a:r>
            <a:r>
              <a:rPr lang="zh-TW" altLang="en-US" smtClean="0">
                <a:latin typeface="Times New Roman" pitchFamily="18" charset="0"/>
              </a:rPr>
              <a:t>美金</a:t>
            </a:r>
            <a:r>
              <a:rPr lang="en-US" altLang="zh-TW" smtClean="0">
                <a:latin typeface="Times New Roman" pitchFamily="18" charset="0"/>
              </a:rPr>
              <a:t> </a:t>
            </a:r>
            <a:r>
              <a:rPr lang="nl-NL" altLang="zh-TW" smtClean="0">
                <a:latin typeface="Times New Roman" pitchFamily="18" charset="0"/>
              </a:rPr>
              <a:t> </a:t>
            </a:r>
          </a:p>
          <a:p>
            <a:pPr lvl="2" eaLnBrk="1" hangingPunct="1"/>
            <a:r>
              <a:rPr lang="zh-TW" altLang="en-US" smtClean="0">
                <a:latin typeface="Times New Roman" pitchFamily="18" charset="0"/>
              </a:rPr>
              <a:t>免費版：</a:t>
            </a:r>
            <a:r>
              <a:rPr lang="en-US" altLang="zh-TW" smtClean="0">
                <a:latin typeface="Times New Roman" pitchFamily="18" charset="0"/>
              </a:rPr>
              <a:t>2009/11~2010/8</a:t>
            </a:r>
            <a:r>
              <a:rPr lang="zh-TW" altLang="en-US" smtClean="0">
                <a:latin typeface="Times New Roman" pitchFamily="18" charset="0"/>
              </a:rPr>
              <a:t>，共</a:t>
            </a:r>
            <a:r>
              <a:rPr lang="en-US" altLang="zh-TW" smtClean="0">
                <a:latin typeface="Times New Roman" pitchFamily="18" charset="0"/>
              </a:rPr>
              <a:t>29,000</a:t>
            </a:r>
            <a:r>
              <a:rPr lang="zh-TW" altLang="en-US" smtClean="0">
                <a:latin typeface="Times New Roman" pitchFamily="18" charset="0"/>
              </a:rPr>
              <a:t>美金</a:t>
            </a:r>
            <a:endParaRPr lang="en-US" altLang="zh-TW" smtClean="0">
              <a:latin typeface="Times New Roman" pitchFamily="18" charset="0"/>
            </a:endParaRPr>
          </a:p>
          <a:p>
            <a:pPr lvl="2" eaLnBrk="1" hangingPunct="1"/>
            <a:r>
              <a:rPr lang="zh-TW" altLang="en-US" smtClean="0">
                <a:latin typeface="Times New Roman" pitchFamily="18" charset="0"/>
              </a:rPr>
              <a:t>總收益：</a:t>
            </a:r>
            <a:r>
              <a:rPr lang="en-US" altLang="zh-TW" smtClean="0">
                <a:latin typeface="Times New Roman" pitchFamily="18" charset="0"/>
              </a:rPr>
              <a:t>2009/2~2010/8</a:t>
            </a:r>
            <a:r>
              <a:rPr lang="zh-TW" altLang="en-US" smtClean="0">
                <a:latin typeface="Times New Roman" pitchFamily="18" charset="0"/>
              </a:rPr>
              <a:t>，共</a:t>
            </a:r>
            <a:r>
              <a:rPr lang="en-US" altLang="zh-TW" smtClean="0">
                <a:latin typeface="Times New Roman" pitchFamily="18" charset="0"/>
              </a:rPr>
              <a:t>79,000</a:t>
            </a:r>
            <a:r>
              <a:rPr lang="zh-TW" altLang="en-US" smtClean="0">
                <a:latin typeface="Times New Roman" pitchFamily="18" charset="0"/>
              </a:rPr>
              <a:t>美金</a:t>
            </a:r>
            <a:endParaRPr lang="en-US" altLang="zh-TW" smtClean="0">
              <a:latin typeface="Times New Roman" pitchFamily="18" charset="0"/>
            </a:endParaRPr>
          </a:p>
          <a:p>
            <a:pPr lvl="1" eaLnBrk="1" hangingPunct="1"/>
            <a:r>
              <a:rPr lang="zh-TW" altLang="en-US" smtClean="0">
                <a:latin typeface="Times New Roman" pitchFamily="18" charset="0"/>
              </a:rPr>
              <a:t>參考網址</a:t>
            </a:r>
            <a:endParaRPr lang="en-US" altLang="zh-TW" smtClean="0">
              <a:latin typeface="Times New Roman" pitchFamily="18" charset="0"/>
            </a:endParaRPr>
          </a:p>
          <a:p>
            <a:pPr lvl="2" eaLnBrk="1" hangingPunct="1"/>
            <a:r>
              <a:rPr lang="en-US" smtClean="0"/>
              <a:t>http://www.mobilewebgo.com/android-revenues-80000-total-and-monthly-revenues-advanced-task-manager</a:t>
            </a:r>
            <a:r>
              <a:rPr lang="zh-TW" altLang="zh-TW" smtClean="0"/>
              <a:t> </a:t>
            </a:r>
            <a:endParaRPr lang="en-US" altLang="zh-TW" smtClean="0">
              <a:latin typeface="Times New Roman" pitchFamily="18" charset="0"/>
            </a:endParaRPr>
          </a:p>
          <a:p>
            <a:pPr eaLnBrk="1" hangingPunct="1"/>
            <a:endParaRPr lang="en-US" altLang="zh-TW" smtClean="0"/>
          </a:p>
        </p:txBody>
      </p:sp>
      <p:pic>
        <p:nvPicPr>
          <p:cNvPr id="1026" name="圖片 13" descr="ch1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348880"/>
            <a:ext cx="1800200" cy="303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55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6B5A3AB2-7B26-4700-9FD9-375016DF2994}" type="slidenum">
              <a:rPr kumimoji="0" lang="en-US" altLang="zh-TW" sz="1000">
                <a:solidFill>
                  <a:srgbClr val="292929"/>
                </a:solidFill>
                <a:ea typeface="標楷體" pitchFamily="65" charset="-120"/>
              </a:rPr>
              <a:pPr eaLnBrk="1" hangingPunct="1"/>
              <a:t>23</a:t>
            </a:fld>
            <a:endParaRPr kumimoji="0" lang="en-US" altLang="zh-TW" sz="1000">
              <a:solidFill>
                <a:srgbClr val="292929"/>
              </a:solidFill>
              <a:ea typeface="標楷體" pitchFamily="65" charset="-120"/>
            </a:endParaRP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>
          <a:xfrm>
            <a:off x="255984" y="404813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b="1" smtClean="0"/>
              <a:t>1-3 Google </a:t>
            </a:r>
            <a:r>
              <a:rPr lang="en-US" altLang="zh-TW" b="1" dirty="0"/>
              <a:t>Play</a:t>
            </a:r>
            <a:r>
              <a:rPr lang="zh-TW" altLang="en-US" b="1" dirty="0" smtClean="0"/>
              <a:t>介紹與獲利實例</a:t>
            </a:r>
            <a:endParaRPr lang="en-US" altLang="zh-TW" b="1" dirty="0" smtClean="0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11560" y="1341438"/>
            <a:ext cx="7772400" cy="5327922"/>
          </a:xfrm>
        </p:spPr>
        <p:txBody>
          <a:bodyPr/>
          <a:lstStyle/>
          <a:p>
            <a:pPr eaLnBrk="1" hangingPunct="1"/>
            <a:r>
              <a:rPr lang="zh-TW" altLang="en-US" b="1" smtClean="0">
                <a:latin typeface="Times New Roman" pitchFamily="18" charset="0"/>
              </a:rPr>
              <a:t>獲利實例</a:t>
            </a:r>
            <a:endParaRPr lang="en-US" altLang="zh-TW" b="1" smtClean="0">
              <a:latin typeface="Times New Roman" pitchFamily="18" charset="0"/>
            </a:endParaRPr>
          </a:p>
          <a:p>
            <a:pPr lvl="1" eaLnBrk="1" hangingPunct="1"/>
            <a:r>
              <a:rPr lang="zh-TW" altLang="en-US" smtClean="0">
                <a:latin typeface="Times New Roman" pitchFamily="18" charset="0"/>
              </a:rPr>
              <a:t>應用程式－</a:t>
            </a:r>
            <a:r>
              <a:rPr lang="en-US" altLang="zh-TW"/>
              <a:t>Car Locator</a:t>
            </a:r>
            <a:r>
              <a:rPr lang="zh-TW" altLang="en-US" smtClean="0">
                <a:latin typeface="Times New Roman" pitchFamily="18" charset="0"/>
              </a:rPr>
              <a:t>，</a:t>
            </a:r>
            <a:r>
              <a:rPr lang="en-US" altLang="zh-TW"/>
              <a:t>3.99</a:t>
            </a:r>
            <a:r>
              <a:rPr lang="zh-TW" altLang="zh-TW"/>
              <a:t>美元的付費版和試用版</a:t>
            </a:r>
            <a:r>
              <a:rPr lang="en-US" altLang="zh-TW"/>
              <a:t>(</a:t>
            </a:r>
            <a:r>
              <a:rPr lang="zh-TW" altLang="zh-TW"/>
              <a:t>只能使用</a:t>
            </a:r>
            <a:r>
              <a:rPr lang="en-US" altLang="zh-TW"/>
              <a:t>10</a:t>
            </a:r>
            <a:r>
              <a:rPr lang="zh-TW" altLang="zh-TW"/>
              <a:t>次</a:t>
            </a:r>
            <a:r>
              <a:rPr lang="en-US" altLang="zh-TW"/>
              <a:t>) </a:t>
            </a:r>
            <a:r>
              <a:rPr lang="en-US" altLang="zh-TW" smtClean="0">
                <a:latin typeface="Times New Roman" pitchFamily="18" charset="0"/>
              </a:rPr>
              <a:t> </a:t>
            </a:r>
          </a:p>
          <a:p>
            <a:pPr lvl="1" eaLnBrk="1" hangingPunct="1"/>
            <a:r>
              <a:rPr lang="zh-TW" altLang="zh-TW" smtClean="0"/>
              <a:t>功能</a:t>
            </a:r>
            <a:r>
              <a:rPr lang="zh-TW" altLang="zh-TW"/>
              <a:t>：屬於系統方面的</a:t>
            </a:r>
            <a:r>
              <a:rPr lang="zh-TW" altLang="zh-TW" smtClean="0"/>
              <a:t>應用程式</a:t>
            </a:r>
            <a:endParaRPr lang="en-US" altLang="zh-TW" smtClean="0"/>
          </a:p>
          <a:p>
            <a:pPr lvl="1" eaLnBrk="1" hangingPunct="1"/>
            <a:r>
              <a:rPr lang="zh-TW" altLang="nl-NL" smtClean="0">
                <a:latin typeface="Times New Roman" pitchFamily="18" charset="0"/>
              </a:rPr>
              <a:t>開發者</a:t>
            </a:r>
            <a:r>
              <a:rPr lang="zh-TW" altLang="en-US" smtClean="0">
                <a:latin typeface="Times New Roman" pitchFamily="18" charset="0"/>
              </a:rPr>
              <a:t>－</a:t>
            </a:r>
            <a:r>
              <a:rPr lang="en-US" altLang="zh-TW"/>
              <a:t>Edward Kim</a:t>
            </a:r>
            <a:r>
              <a:rPr lang="en-US" altLang="zh-TW" smtClean="0">
                <a:latin typeface="Times New Roman" pitchFamily="18" charset="0"/>
              </a:rPr>
              <a:t>  </a:t>
            </a:r>
            <a:r>
              <a:rPr lang="zh-TW" altLang="nl-NL" smtClean="0">
                <a:latin typeface="Times New Roman" pitchFamily="18" charset="0"/>
              </a:rPr>
              <a:t> </a:t>
            </a:r>
            <a:r>
              <a:rPr lang="en-US" altLang="zh-TW" smtClean="0">
                <a:latin typeface="Times New Roman" pitchFamily="18" charset="0"/>
              </a:rPr>
              <a:t> </a:t>
            </a:r>
          </a:p>
          <a:p>
            <a:pPr lvl="1" eaLnBrk="1" hangingPunct="1"/>
            <a:r>
              <a:rPr lang="zh-TW" altLang="en-US" smtClean="0">
                <a:latin typeface="Times New Roman" pitchFamily="18" charset="0"/>
              </a:rPr>
              <a:t>收益：</a:t>
            </a:r>
            <a:r>
              <a:rPr lang="zh-TW" altLang="zh-TW"/>
              <a:t>平均月入</a:t>
            </a:r>
            <a:r>
              <a:rPr lang="en-US" altLang="zh-TW"/>
              <a:t>13,000</a:t>
            </a:r>
            <a:r>
              <a:rPr lang="zh-TW" altLang="zh-TW" smtClean="0"/>
              <a:t>美元</a:t>
            </a:r>
            <a:endParaRPr lang="en-US" altLang="zh-TW" smtClean="0"/>
          </a:p>
          <a:p>
            <a:pPr lvl="1" eaLnBrk="1" hangingPunct="1"/>
            <a:endParaRPr lang="en-US" altLang="zh-TW">
              <a:latin typeface="Times New Roman" pitchFamily="18" charset="0"/>
            </a:endParaRPr>
          </a:p>
          <a:p>
            <a:pPr lvl="1" eaLnBrk="1" hangingPunct="1"/>
            <a:endParaRPr lang="en-US" altLang="zh-TW" smtClean="0">
              <a:latin typeface="Times New Roman" pitchFamily="18" charset="0"/>
            </a:endParaRPr>
          </a:p>
          <a:p>
            <a:pPr lvl="1" eaLnBrk="1" hangingPunct="1"/>
            <a:r>
              <a:rPr lang="zh-TW" altLang="en-US" smtClean="0">
                <a:latin typeface="Times New Roman" pitchFamily="18" charset="0"/>
              </a:rPr>
              <a:t>參考網址</a:t>
            </a:r>
            <a:endParaRPr lang="en-US" altLang="zh-TW" smtClean="0">
              <a:latin typeface="Times New Roman" pitchFamily="18" charset="0"/>
            </a:endParaRPr>
          </a:p>
          <a:p>
            <a:pPr lvl="2" eaLnBrk="1" hangingPunct="1"/>
            <a:r>
              <a:rPr lang="en-US" altLang="zh-TW"/>
              <a:t>http://blog.edward-kim.com/an-android-success-story-13000month-sales-0</a:t>
            </a:r>
            <a:r>
              <a:rPr lang="zh-TW" altLang="zh-TW" smtClean="0"/>
              <a:t> </a:t>
            </a:r>
            <a:endParaRPr lang="en-US" altLang="zh-TW" smtClean="0">
              <a:latin typeface="Times New Roman" pitchFamily="18" charset="0"/>
            </a:endParaRPr>
          </a:p>
          <a:p>
            <a:pPr eaLnBrk="1" hangingPunct="1"/>
            <a:endParaRPr lang="en-US" altLang="zh-TW" smtClean="0"/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739" y="2429640"/>
            <a:ext cx="1789645" cy="268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16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/>
          <p:cNvSpPr>
            <a:spLocks noGrp="1"/>
          </p:cNvSpPr>
          <p:nvPr>
            <p:ph type="title"/>
          </p:nvPr>
        </p:nvSpPr>
        <p:spPr>
          <a:xfrm>
            <a:off x="457200" y="673100"/>
            <a:ext cx="8229600" cy="739775"/>
          </a:xfrm>
        </p:spPr>
        <p:txBody>
          <a:bodyPr/>
          <a:lstStyle/>
          <a:p>
            <a:r>
              <a:rPr lang="en-US" altLang="zh-TW" smtClean="0"/>
              <a:t>1-1 </a:t>
            </a:r>
            <a:endParaRPr lang="zh-TW" altLang="zh-TW" smtClean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908050"/>
            <a:ext cx="5408613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ABECCE8D-F221-4AC8-B12B-875F47D2EE0E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24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341438"/>
            <a:ext cx="5170488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標題 1"/>
          <p:cNvSpPr>
            <a:spLocks noGrp="1"/>
          </p:cNvSpPr>
          <p:nvPr>
            <p:ph type="title"/>
          </p:nvPr>
        </p:nvSpPr>
        <p:spPr>
          <a:xfrm>
            <a:off x="457200" y="673100"/>
            <a:ext cx="8229600" cy="739775"/>
          </a:xfrm>
        </p:spPr>
        <p:txBody>
          <a:bodyPr/>
          <a:lstStyle/>
          <a:p>
            <a:r>
              <a:rPr lang="zh-TW" smtClean="0"/>
              <a:t>應用程式的一生</a:t>
            </a:r>
          </a:p>
        </p:txBody>
      </p:sp>
      <p:sp>
        <p:nvSpPr>
          <p:cNvPr id="3379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308D6178-17B2-4C08-8F98-73558F467DE3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25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/>
          <p:cNvSpPr>
            <a:spLocks noGrp="1"/>
          </p:cNvSpPr>
          <p:nvPr>
            <p:ph type="title"/>
          </p:nvPr>
        </p:nvSpPr>
        <p:spPr>
          <a:xfrm>
            <a:off x="457200" y="673100"/>
            <a:ext cx="8229600" cy="739775"/>
          </a:xfrm>
        </p:spPr>
        <p:txBody>
          <a:bodyPr/>
          <a:lstStyle/>
          <a:p>
            <a:r>
              <a:rPr lang="zh-TW" smtClean="0"/>
              <a:t>目標應用程式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341438"/>
            <a:ext cx="6192837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5DB664D1-7A42-4E3E-B74D-C3F9F4F18059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26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標題 1"/>
          <p:cNvSpPr>
            <a:spLocks noGrp="1"/>
          </p:cNvSpPr>
          <p:nvPr>
            <p:ph type="title"/>
          </p:nvPr>
        </p:nvSpPr>
        <p:spPr>
          <a:xfrm>
            <a:off x="457200" y="673100"/>
            <a:ext cx="8229600" cy="739775"/>
          </a:xfrm>
        </p:spPr>
        <p:txBody>
          <a:bodyPr/>
          <a:lstStyle/>
          <a:p>
            <a:r>
              <a:rPr lang="zh-TW" smtClean="0"/>
              <a:t>千里之行始於 </a:t>
            </a:r>
            <a:r>
              <a:rPr lang="en-US" altLang="zh-TW" smtClean="0"/>
              <a:t>iPhone SDK</a:t>
            </a:r>
            <a:endParaRPr lang="zh-TW" altLang="zh-TW" smtClean="0"/>
          </a:p>
        </p:txBody>
      </p:sp>
      <p:sp>
        <p:nvSpPr>
          <p:cNvPr id="35843" name="內容版面配置區 2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957763"/>
          </a:xfrm>
        </p:spPr>
        <p:txBody>
          <a:bodyPr/>
          <a:lstStyle/>
          <a:p>
            <a:pPr>
              <a:buFont typeface="Wingdings" pitchFamily="2" charset="2"/>
              <a:buChar char="p"/>
            </a:pPr>
            <a:r>
              <a:rPr lang="zh-TW" smtClean="0">
                <a:latin typeface="Arial" pitchFamily="34" charset="0"/>
              </a:rPr>
              <a:t>在 </a:t>
            </a:r>
            <a:r>
              <a:rPr lang="en-US" altLang="zh-TW" smtClean="0">
                <a:latin typeface="Arial" pitchFamily="34" charset="0"/>
              </a:rPr>
              <a:t>http://developer.apple.com/ios </a:t>
            </a:r>
            <a:r>
              <a:rPr lang="zh-TW" smtClean="0">
                <a:latin typeface="Arial" pitchFamily="34" charset="0"/>
              </a:rPr>
              <a:t>上註冊成為開發者。</a:t>
            </a:r>
            <a:endParaRPr lang="en-US" altLang="zh-TW" smtClean="0">
              <a:latin typeface="Arial" pitchFamily="34" charset="0"/>
            </a:endParaRPr>
          </a:p>
          <a:p>
            <a:pPr>
              <a:buFont typeface="Wingdings" pitchFamily="2" charset="2"/>
              <a:buChar char="p"/>
            </a:pPr>
            <a:r>
              <a:rPr lang="zh-TW" smtClean="0">
                <a:latin typeface="Arial" pitchFamily="34" charset="0"/>
              </a:rPr>
              <a:t>下載最新 </a:t>
            </a:r>
            <a:r>
              <a:rPr lang="en-US" altLang="zh-TW" smtClean="0">
                <a:latin typeface="Arial" pitchFamily="34" charset="0"/>
              </a:rPr>
              <a:t>SDK</a:t>
            </a:r>
            <a:r>
              <a:rPr lang="zh-TW" smtClean="0">
                <a:latin typeface="Arial" pitchFamily="34" charset="0"/>
              </a:rPr>
              <a:t>；本書奠基於 </a:t>
            </a:r>
            <a:r>
              <a:rPr lang="en-US" altLang="zh-TW" smtClean="0">
                <a:latin typeface="Arial" pitchFamily="34" charset="0"/>
              </a:rPr>
              <a:t>4.3 SDK</a:t>
            </a:r>
            <a:r>
              <a:rPr lang="zh-TW" smtClean="0">
                <a:latin typeface="Arial" pitchFamily="34" charset="0"/>
              </a:rPr>
              <a:t>。請在頁面上端尋找</a:t>
            </a:r>
            <a:r>
              <a:rPr lang="en-US" altLang="zh-TW" smtClean="0">
                <a:latin typeface="Arial" pitchFamily="34" charset="0"/>
              </a:rPr>
              <a:t>Download </a:t>
            </a:r>
            <a:r>
              <a:rPr lang="zh-TW" smtClean="0">
                <a:latin typeface="Arial" pitchFamily="34" charset="0"/>
              </a:rPr>
              <a:t>按鈕。</a:t>
            </a:r>
            <a:endParaRPr lang="en-US" altLang="zh-TW" smtClean="0">
              <a:latin typeface="Arial" pitchFamily="34" charset="0"/>
            </a:endParaRPr>
          </a:p>
          <a:p>
            <a:pPr>
              <a:buFont typeface="Wingdings" pitchFamily="2" charset="2"/>
              <a:buChar char="p"/>
            </a:pPr>
            <a:r>
              <a:rPr lang="zh-TW" smtClean="0">
                <a:latin typeface="Arial" pitchFamily="34" charset="0"/>
              </a:rPr>
              <a:t>安裝</a:t>
            </a:r>
            <a:r>
              <a:rPr lang="en-US" altLang="zh-TW" smtClean="0">
                <a:latin typeface="Arial" pitchFamily="34" charset="0"/>
              </a:rPr>
              <a:t>SDK</a:t>
            </a:r>
            <a:r>
              <a:rPr lang="zh-TW" smtClean="0">
                <a:latin typeface="Arial" pitchFamily="34" charset="0"/>
              </a:rPr>
              <a:t>。一旦安裝完成，你就可以在 </a:t>
            </a:r>
            <a:r>
              <a:rPr lang="en-US" altLang="zh-TW" smtClean="0">
                <a:latin typeface="Arial" pitchFamily="34" charset="0"/>
              </a:rPr>
              <a:t>/Developer/Applications </a:t>
            </a:r>
            <a:r>
              <a:rPr lang="zh-TW" smtClean="0">
                <a:latin typeface="Arial" pitchFamily="34" charset="0"/>
              </a:rPr>
              <a:t>中找到 </a:t>
            </a:r>
            <a:r>
              <a:rPr lang="en-US" altLang="zh-TW" smtClean="0">
                <a:latin typeface="Arial" pitchFamily="34" charset="0"/>
              </a:rPr>
              <a:t>Xcode.app</a:t>
            </a:r>
            <a:r>
              <a:rPr lang="zh-TW" smtClean="0">
                <a:latin typeface="Arial" pitchFamily="34" charset="0"/>
              </a:rPr>
              <a:t>。</a:t>
            </a:r>
          </a:p>
        </p:txBody>
      </p:sp>
      <p:sp>
        <p:nvSpPr>
          <p:cNvPr id="3584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31C0D266-DDD5-46A4-9A27-275AF2AEE2DD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27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981075"/>
            <a:ext cx="7864475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標題 1"/>
          <p:cNvSpPr>
            <a:spLocks noGrp="1"/>
          </p:cNvSpPr>
          <p:nvPr>
            <p:ph type="title"/>
          </p:nvPr>
        </p:nvSpPr>
        <p:spPr>
          <a:xfrm>
            <a:off x="457200" y="673100"/>
            <a:ext cx="8229600" cy="739775"/>
          </a:xfrm>
        </p:spPr>
        <p:txBody>
          <a:bodyPr/>
          <a:lstStyle/>
          <a:p>
            <a:r>
              <a:rPr lang="zh-TW" smtClean="0"/>
              <a:t>安裝目錄</a:t>
            </a:r>
          </a:p>
        </p:txBody>
      </p:sp>
      <p:sp>
        <p:nvSpPr>
          <p:cNvPr id="3686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014FA43E-0410-4D80-A8AC-0C03D1396B27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28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052513"/>
            <a:ext cx="6832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標題 1"/>
          <p:cNvSpPr>
            <a:spLocks noGrp="1"/>
          </p:cNvSpPr>
          <p:nvPr>
            <p:ph type="title"/>
          </p:nvPr>
        </p:nvSpPr>
        <p:spPr>
          <a:xfrm>
            <a:off x="457200" y="673100"/>
            <a:ext cx="8229600" cy="739775"/>
          </a:xfrm>
        </p:spPr>
        <p:txBody>
          <a:bodyPr/>
          <a:lstStyle/>
          <a:p>
            <a:r>
              <a:rPr lang="en-US" altLang="zh-TW" smtClean="0"/>
              <a:t>Xcode</a:t>
            </a:r>
            <a:r>
              <a:rPr lang="zh-TW" smtClean="0"/>
              <a:t>的應用程式樣板</a:t>
            </a:r>
          </a:p>
        </p:txBody>
      </p:sp>
      <p:sp>
        <p:nvSpPr>
          <p:cNvPr id="3789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45CE43D-0452-400D-A0DF-B5245ABDF210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29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A174D272-F485-4665-9ECF-D181BE4AB278}" type="slidenum">
              <a:rPr kumimoji="0" lang="en-US" altLang="zh-TW">
                <a:ea typeface="標楷體" pitchFamily="65" charset="-120"/>
              </a:rPr>
              <a:pPr eaLnBrk="1" hangingPunct="1"/>
              <a:t>3</a:t>
            </a:fld>
            <a:endParaRPr kumimoji="0" lang="en-US" altLang="zh-TW">
              <a:ea typeface="標楷體" pitchFamily="65" charset="-120"/>
            </a:endParaRPr>
          </a:p>
        </p:txBody>
      </p:sp>
      <p:sp>
        <p:nvSpPr>
          <p:cNvPr id="15363" name="Rectangle 4"/>
          <p:cNvSpPr>
            <a:spLocks noGrp="1" noChangeArrowheads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pPr eaLnBrk="1" hangingPunct="1"/>
            <a:r>
              <a:rPr lang="en-US" altLang="zh-TW" b="1" smtClean="0"/>
              <a:t>  </a:t>
            </a:r>
            <a:r>
              <a:rPr lang="zh-TW" altLang="en-US" b="1" smtClean="0"/>
              <a:t>導論</a:t>
            </a:r>
            <a:endParaRPr lang="en-US" altLang="zh-TW" b="1" smtClean="0"/>
          </a:p>
        </p:txBody>
      </p:sp>
      <p:sp>
        <p:nvSpPr>
          <p:cNvPr id="15364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00113" y="1341438"/>
            <a:ext cx="7772400" cy="1439862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Android</a:t>
            </a:r>
            <a:r>
              <a:rPr lang="zh-TW" altLang="zh-TW" dirty="0" smtClean="0"/>
              <a:t>手機</a:t>
            </a:r>
            <a:r>
              <a:rPr lang="zh-TW" altLang="en-US" dirty="0" smtClean="0"/>
              <a:t>出貨</a:t>
            </a:r>
            <a:r>
              <a:rPr lang="zh-TW" altLang="zh-TW" dirty="0" smtClean="0"/>
              <a:t>率</a:t>
            </a:r>
            <a:r>
              <a:rPr lang="en-US" altLang="zh-TW" dirty="0" smtClean="0"/>
              <a:t>79.3%</a:t>
            </a:r>
            <a:r>
              <a:rPr lang="zh-TW" altLang="zh-TW" dirty="0" smtClean="0"/>
              <a:t>或是成長率</a:t>
            </a:r>
            <a:r>
              <a:rPr lang="en-US" altLang="zh-TW" dirty="0" smtClean="0"/>
              <a:t>73.5%</a:t>
            </a:r>
            <a:r>
              <a:rPr lang="zh-TW" altLang="zh-TW" dirty="0" smtClean="0"/>
              <a:t>都居所有智慧型手機</a:t>
            </a:r>
            <a:r>
              <a:rPr lang="zh-TW" altLang="en-US" dirty="0" smtClean="0"/>
              <a:t>前茅</a:t>
            </a:r>
            <a:endParaRPr lang="en-US" altLang="zh-TW" dirty="0" smtClean="0"/>
          </a:p>
          <a:p>
            <a:pPr lvl="1" eaLnBrk="1" hangingPunct="1"/>
            <a:r>
              <a:rPr lang="en-US" altLang="zh-TW" sz="2000" dirty="0">
                <a:hlinkClick r:id="rId2"/>
              </a:rPr>
              <a:t>http://</a:t>
            </a:r>
            <a:r>
              <a:rPr lang="en-US" altLang="zh-TW" sz="2000" dirty="0" smtClean="0">
                <a:hlinkClick r:id="rId2"/>
              </a:rPr>
              <a:t>www.idc.com/getdoc.jsp?containerId=prUS24257413</a:t>
            </a:r>
            <a:r>
              <a:rPr lang="en-US" altLang="zh-TW" sz="2000" dirty="0" smtClean="0"/>
              <a:t> </a:t>
            </a:r>
          </a:p>
          <a:p>
            <a:pPr lvl="1" eaLnBrk="1" hangingPunct="1"/>
            <a:endParaRPr lang="en-US" altLang="zh-TW" dirty="0" smtClean="0"/>
          </a:p>
          <a:p>
            <a:pPr eaLnBrk="1" hangingPunct="1"/>
            <a:endParaRPr lang="en-US" altLang="zh-TW" dirty="0" smtClean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37462"/>
              </p:ext>
            </p:extLst>
          </p:nvPr>
        </p:nvGraphicFramePr>
        <p:xfrm>
          <a:off x="1187624" y="3068960"/>
          <a:ext cx="6697042" cy="3489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230"/>
                <a:gridCol w="1201435"/>
                <a:gridCol w="1224136"/>
                <a:gridCol w="2160241"/>
              </a:tblGrid>
              <a:tr h="523145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>
                          <a:effectLst/>
                        </a:rPr>
                        <a:t>Platform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 smtClean="0">
                          <a:effectLst/>
                        </a:rPr>
                        <a:t>2Q/2013</a:t>
                      </a:r>
                      <a:r>
                        <a:rPr lang="en-US" sz="1600" spc="50" baseline="0" dirty="0" smtClean="0">
                          <a:effectLst/>
                        </a:rPr>
                        <a:t> </a:t>
                      </a:r>
                      <a:r>
                        <a:rPr lang="en-US" sz="1600" spc="50" dirty="0" smtClean="0">
                          <a:effectLst/>
                        </a:rPr>
                        <a:t>(millions</a:t>
                      </a:r>
                      <a:r>
                        <a:rPr lang="en-US" sz="1600" spc="50" dirty="0">
                          <a:effectLst/>
                        </a:rPr>
                        <a:t>)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>
                          <a:effectLst/>
                        </a:rPr>
                        <a:t>Share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 smtClean="0">
                          <a:effectLst/>
                        </a:rPr>
                        <a:t>Year-over-</a:t>
                      </a:r>
                      <a:r>
                        <a:rPr lang="en-US" altLang="zh-TW" sz="1600" spc="50" dirty="0" smtClean="0">
                          <a:effectLst/>
                        </a:rPr>
                        <a:t>Year</a:t>
                      </a:r>
                      <a:r>
                        <a:rPr lang="zh-TW" altLang="en-US" sz="1600" spc="50" baseline="0" dirty="0" smtClean="0">
                          <a:effectLst/>
                        </a:rPr>
                        <a:t> </a:t>
                      </a:r>
                      <a:r>
                        <a:rPr lang="en-US" altLang="zh-TW" sz="1600" spc="50" baseline="0" dirty="0" smtClean="0">
                          <a:effectLst/>
                        </a:rPr>
                        <a:t>Change</a:t>
                      </a:r>
                    </a:p>
                  </a:txBody>
                  <a:tcPr marL="91437" marR="91437" marT="45712" marB="45712"/>
                </a:tc>
              </a:tr>
              <a:tr h="370773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spc="50">
                          <a:effectLst/>
                        </a:rPr>
                        <a:t>Android</a:t>
                      </a:r>
                      <a:endParaRPr lang="zh-TW" sz="1600" b="1" spc="5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spc="50" dirty="0" smtClean="0">
                          <a:effectLst/>
                        </a:rPr>
                        <a:t>187.4</a:t>
                      </a:r>
                      <a:endParaRPr lang="zh-TW" sz="1600" b="1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spc="50" dirty="0" smtClean="0">
                          <a:effectLst/>
                        </a:rPr>
                        <a:t>79.3%</a:t>
                      </a:r>
                      <a:endParaRPr lang="zh-TW" sz="1600" b="1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spc="50" dirty="0" smtClean="0">
                          <a:effectLst/>
                        </a:rPr>
                        <a:t>73.5%</a:t>
                      </a:r>
                      <a:endParaRPr lang="zh-TW" sz="1600" b="1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</a:tr>
              <a:tr h="370773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 err="1">
                          <a:effectLst/>
                        </a:rPr>
                        <a:t>iOS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 smtClean="0">
                          <a:effectLst/>
                        </a:rPr>
                        <a:t>31.2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 smtClean="0">
                          <a:effectLst/>
                        </a:rPr>
                        <a:t>13.2%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 smtClean="0">
                          <a:effectLst/>
                        </a:rPr>
                        <a:t>20.0</a:t>
                      </a:r>
                      <a:r>
                        <a:rPr lang="en-US" sz="1600" spc="50" dirty="0">
                          <a:effectLst/>
                        </a:rPr>
                        <a:t>%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</a:tr>
              <a:tr h="370773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>
                          <a:effectLst/>
                        </a:rPr>
                        <a:t>Windows Phone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 smtClean="0">
                          <a:effectLst/>
                        </a:rPr>
                        <a:t>8.7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 smtClean="0">
                          <a:effectLst/>
                        </a:rPr>
                        <a:t>3.7%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 smtClean="0">
                          <a:effectLst/>
                        </a:rPr>
                        <a:t>77.6%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</a:tr>
              <a:tr h="370773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 smtClean="0">
                          <a:effectLst/>
                        </a:rPr>
                        <a:t>BlackBerry OS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 smtClean="0">
                          <a:effectLst/>
                        </a:rPr>
                        <a:t>6.8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 smtClean="0">
                          <a:effectLst/>
                        </a:rPr>
                        <a:t>2.9%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 smtClean="0">
                          <a:effectLst/>
                        </a:rPr>
                        <a:t>-11.7%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</a:tr>
              <a:tr h="370773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600" spc="50" dirty="0" smtClean="0">
                          <a:effectLst/>
                          <a:latin typeface="Times New Roman"/>
                          <a:ea typeface="新細明體"/>
                        </a:rPr>
                        <a:t>Linux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600" spc="50" dirty="0" smtClean="0">
                          <a:effectLst/>
                          <a:latin typeface="+mn-lt"/>
                          <a:ea typeface="+mn-ea"/>
                        </a:rPr>
                        <a:t>1.8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 smtClean="0">
                          <a:effectLst/>
                        </a:rPr>
                        <a:t>0.8%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 smtClean="0">
                          <a:effectLst/>
                        </a:rPr>
                        <a:t>-35.7%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</a:tr>
              <a:tr h="370773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>
                          <a:effectLst/>
                        </a:rPr>
                        <a:t>Symbian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TW" sz="1600" spc="50" dirty="0" smtClean="0">
                          <a:effectLst/>
                          <a:latin typeface="+mn-lt"/>
                          <a:ea typeface="+mn-ea"/>
                        </a:rPr>
                        <a:t>0.5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 smtClean="0">
                          <a:effectLst/>
                        </a:rPr>
                        <a:t>0.2%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 smtClean="0">
                          <a:effectLst/>
                        </a:rPr>
                        <a:t>-92.3%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</a:tr>
              <a:tr h="370773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>
                          <a:effectLst/>
                        </a:rPr>
                        <a:t>Others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 smtClean="0">
                          <a:effectLst/>
                        </a:rPr>
                        <a:t>N/A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 smtClean="0">
                          <a:effectLst/>
                        </a:rPr>
                        <a:t>0.0%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 smtClean="0">
                          <a:effectLst/>
                        </a:rPr>
                        <a:t>-100.0%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</a:tr>
              <a:tr h="370773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>
                          <a:effectLst/>
                        </a:rPr>
                        <a:t>Smart phones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 smtClean="0">
                          <a:effectLst/>
                        </a:rPr>
                        <a:t>236.4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>
                          <a:effectLst/>
                        </a:rPr>
                        <a:t>100.0%</a:t>
                      </a:r>
                      <a:endParaRPr lang="zh-TW" sz="1600" spc="5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  <a:tc>
                  <a:txBody>
                    <a:bodyPr/>
                    <a:lstStyle/>
                    <a:p>
                      <a:pPr indent="269875" algn="r">
                        <a:lnSpc>
                          <a:spcPts val="17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pc="50" dirty="0" smtClean="0">
                          <a:effectLst/>
                        </a:rPr>
                        <a:t>51.3%</a:t>
                      </a:r>
                      <a:endParaRPr lang="zh-TW" sz="1600" spc="5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91437" marR="91437" marT="45712" marB="45712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Xcode </a:t>
            </a:r>
            <a:r>
              <a:rPr lang="zh-TW" altLang="en-US" smtClean="0"/>
              <a:t>是功能完整的 </a:t>
            </a:r>
            <a:r>
              <a:rPr lang="en-US" altLang="zh-TW" smtClean="0"/>
              <a:t>IDE</a:t>
            </a:r>
            <a:endParaRPr lang="zh-TW" altLang="en-US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 smtClean="0"/>
              <a:t>維護你的專案資源 </a:t>
            </a:r>
          </a:p>
          <a:p>
            <a:pPr>
              <a:defRPr/>
            </a:pPr>
            <a:r>
              <a:rPr lang="zh-TW" altLang="en-US" dirty="0" smtClean="0"/>
              <a:t>編輯你的程式碼與資源 </a:t>
            </a:r>
          </a:p>
          <a:p>
            <a:pPr>
              <a:defRPr/>
            </a:pPr>
            <a:r>
              <a:rPr lang="zh-TW" altLang="en-US" dirty="0" smtClean="0"/>
              <a:t>建置及測試你的應用程式 </a:t>
            </a:r>
          </a:p>
          <a:p>
            <a:pPr>
              <a:defRPr/>
            </a:pPr>
            <a:r>
              <a:rPr lang="zh-TW" altLang="en-US" dirty="0" smtClean="0"/>
              <a:t>準備販售你的應用程式</a:t>
            </a:r>
          </a:p>
          <a:p>
            <a:pPr marL="0" indent="0">
              <a:buFont typeface="Wingdings" pitchFamily="2" charset="2"/>
              <a:buNone/>
              <a:defRPr/>
            </a:pPr>
            <a:endParaRPr lang="zh-TW" altLang="en-US" dirty="0"/>
          </a:p>
        </p:txBody>
      </p:sp>
      <p:sp>
        <p:nvSpPr>
          <p:cNvPr id="3891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79C0677F-CFA6-4F56-B021-82A6696FB4B3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30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 1"/>
          <p:cNvSpPr>
            <a:spLocks noGrp="1"/>
          </p:cNvSpPr>
          <p:nvPr>
            <p:ph type="title"/>
          </p:nvPr>
        </p:nvSpPr>
        <p:spPr>
          <a:xfrm>
            <a:off x="457200" y="673100"/>
            <a:ext cx="8229600" cy="739775"/>
          </a:xfrm>
        </p:spPr>
        <p:txBody>
          <a:bodyPr/>
          <a:lstStyle/>
          <a:p>
            <a:r>
              <a:rPr lang="en-US" altLang="zh-TW" smtClean="0"/>
              <a:t>Xcode </a:t>
            </a:r>
            <a:r>
              <a:rPr lang="zh-TW" smtClean="0"/>
              <a:t>檔案探究</a:t>
            </a:r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12875"/>
            <a:ext cx="7796212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E998162D-1638-4DCA-8A15-F94FAA42EA8D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31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 1"/>
          <p:cNvSpPr>
            <a:spLocks noGrp="1"/>
          </p:cNvSpPr>
          <p:nvPr>
            <p:ph type="title"/>
          </p:nvPr>
        </p:nvSpPr>
        <p:spPr>
          <a:xfrm>
            <a:off x="457200" y="673100"/>
            <a:ext cx="8229600" cy="739775"/>
          </a:xfrm>
        </p:spPr>
        <p:txBody>
          <a:bodyPr/>
          <a:lstStyle/>
          <a:p>
            <a:r>
              <a:rPr lang="en-US" altLang="zh-TW" smtClean="0"/>
              <a:t>iOS </a:t>
            </a:r>
            <a:r>
              <a:rPr lang="zh-TW" smtClean="0"/>
              <a:t>模擬器讓你在 </a:t>
            </a:r>
            <a:r>
              <a:rPr lang="en-US" altLang="zh-TW" smtClean="0"/>
              <a:t>Mac</a:t>
            </a:r>
            <a:r>
              <a:rPr lang="zh-TW" smtClean="0"/>
              <a:t>上 測試你的應用程式</a:t>
            </a:r>
          </a:p>
        </p:txBody>
      </p:sp>
      <p:sp>
        <p:nvSpPr>
          <p:cNvPr id="40963" name="內容版面配置區 2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957763"/>
          </a:xfrm>
        </p:spPr>
        <p:txBody>
          <a:bodyPr/>
          <a:lstStyle/>
          <a:p>
            <a:r>
              <a:rPr lang="en-US" altLang="zh-TW" smtClean="0">
                <a:latin typeface="Arial" pitchFamily="34" charset="0"/>
              </a:rPr>
              <a:t>	</a:t>
            </a:r>
            <a:r>
              <a:rPr lang="zh-TW" smtClean="0">
                <a:latin typeface="Arial" pitchFamily="34" charset="0"/>
              </a:rPr>
              <a:t>模擬器是快速測試你的應用程式的免費好工具。它執行應用程式的方式並非與真實裝置完全一樣，但就絕大部分而言，其行為是非常接近實際裝置的。當你剛開始啟動模擬器時，會看到 </a:t>
            </a:r>
            <a:r>
              <a:rPr lang="en-US" altLang="zh-TW" b="1" smtClean="0">
                <a:latin typeface="Arial" pitchFamily="34" charset="0"/>
              </a:rPr>
              <a:t>springboard </a:t>
            </a:r>
            <a:r>
              <a:rPr lang="en-US" altLang="zh-TW" smtClean="0">
                <a:latin typeface="Arial" pitchFamily="34" charset="0"/>
              </a:rPr>
              <a:t>  —  </a:t>
            </a:r>
            <a:r>
              <a:rPr lang="zh-TW" smtClean="0">
                <a:latin typeface="Arial" pitchFamily="34" charset="0"/>
              </a:rPr>
              <a:t>就像在真正的  </a:t>
            </a:r>
            <a:r>
              <a:rPr lang="en-US" altLang="zh-TW" smtClean="0">
                <a:latin typeface="Arial" pitchFamily="34" charset="0"/>
              </a:rPr>
              <a:t>iPhone  </a:t>
            </a:r>
            <a:r>
              <a:rPr lang="zh-TW" smtClean="0">
                <a:latin typeface="Arial" pitchFamily="34" charset="0"/>
              </a:rPr>
              <a:t>上一樣（顯示你所有的應用程式圖示的初始畫面）</a:t>
            </a:r>
            <a:r>
              <a:rPr lang="en-US" altLang="zh-TW" smtClean="0">
                <a:latin typeface="Arial" pitchFamily="34" charset="0"/>
              </a:rPr>
              <a:t>— </a:t>
            </a:r>
            <a:r>
              <a:rPr lang="zh-TW" smtClean="0">
                <a:latin typeface="Arial" pitchFamily="34" charset="0"/>
              </a:rPr>
              <a:t>上面安裝了 </a:t>
            </a:r>
            <a:r>
              <a:rPr lang="en-US" altLang="zh-TW" smtClean="0">
                <a:latin typeface="Arial" pitchFamily="34" charset="0"/>
              </a:rPr>
              <a:t>iDecide</a:t>
            </a:r>
            <a:r>
              <a:rPr lang="zh-TW" smtClean="0">
                <a:latin typeface="Arial" pitchFamily="34" charset="0"/>
              </a:rPr>
              <a:t>（你稍後能夠改變預設圖示）。</a:t>
            </a:r>
            <a:r>
              <a:rPr lang="en-US" altLang="zh-TW" smtClean="0">
                <a:latin typeface="Arial" pitchFamily="34" charset="0"/>
              </a:rPr>
              <a:t>Xcode </a:t>
            </a:r>
            <a:r>
              <a:rPr lang="zh-TW" smtClean="0">
                <a:latin typeface="Arial" pitchFamily="34" charset="0"/>
              </a:rPr>
              <a:t>接著打開該應用程式，你的程式碼便開始執行。</a:t>
            </a:r>
          </a:p>
        </p:txBody>
      </p:sp>
      <p:sp>
        <p:nvSpPr>
          <p:cNvPr id="4096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51039399-5BCF-4D4F-8B67-6CE30276CBC8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32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1"/>
          <p:cNvSpPr>
            <a:spLocks noGrp="1"/>
          </p:cNvSpPr>
          <p:nvPr>
            <p:ph type="title"/>
          </p:nvPr>
        </p:nvSpPr>
        <p:spPr>
          <a:xfrm>
            <a:off x="457200" y="673100"/>
            <a:ext cx="8229600" cy="739775"/>
          </a:xfrm>
        </p:spPr>
        <p:txBody>
          <a:bodyPr/>
          <a:lstStyle/>
          <a:p>
            <a:r>
              <a:rPr lang="en-US" altLang="zh-TW" smtClean="0"/>
              <a:t>iDecide </a:t>
            </a:r>
            <a:r>
              <a:rPr lang="zh-TW" smtClean="0"/>
              <a:t>的邏輯 </a:t>
            </a:r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30363"/>
            <a:ext cx="8253412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2CE98F28-5827-4D01-8B05-F65FA6D833F7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33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1"/>
          <p:cNvSpPr>
            <a:spLocks noGrp="1"/>
          </p:cNvSpPr>
          <p:nvPr>
            <p:ph type="title"/>
          </p:nvPr>
        </p:nvSpPr>
        <p:spPr>
          <a:xfrm>
            <a:off x="457200" y="673100"/>
            <a:ext cx="8229600" cy="739775"/>
          </a:xfrm>
        </p:spPr>
        <p:txBody>
          <a:bodyPr/>
          <a:lstStyle/>
          <a:p>
            <a:r>
              <a:rPr lang="en-US" altLang="zh-TW" smtClean="0"/>
              <a:t>MVC </a:t>
            </a:r>
            <a:r>
              <a:rPr lang="zh-TW" smtClean="0"/>
              <a:t>設計模式</a:t>
            </a: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604963"/>
            <a:ext cx="3946525" cy="490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E8DFA39F-83F7-45D4-9BAA-E3DF45B22EED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34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 1"/>
          <p:cNvSpPr>
            <a:spLocks noGrp="1"/>
          </p:cNvSpPr>
          <p:nvPr>
            <p:ph type="title"/>
          </p:nvPr>
        </p:nvSpPr>
        <p:spPr>
          <a:xfrm>
            <a:off x="457200" y="673100"/>
            <a:ext cx="8229600" cy="739775"/>
          </a:xfrm>
        </p:spPr>
        <p:txBody>
          <a:bodyPr/>
          <a:lstStyle/>
          <a:p>
            <a:r>
              <a:rPr lang="zh-TW" dirty="0" smtClean="0"/>
              <a:t>使用 </a:t>
            </a:r>
            <a:r>
              <a:rPr lang="en-US" altLang="zh-TW" dirty="0" smtClean="0"/>
              <a:t>GUI </a:t>
            </a:r>
            <a:r>
              <a:rPr lang="zh-TW" dirty="0" smtClean="0"/>
              <a:t>編輯器將 </a:t>
            </a:r>
            <a:r>
              <a:rPr lang="en-US" altLang="zh-TW" dirty="0" smtClean="0"/>
              <a:t>UI </a:t>
            </a:r>
            <a:r>
              <a:rPr lang="zh-TW" dirty="0" smtClean="0"/>
              <a:t>控制項連結到程式碼</a:t>
            </a:r>
          </a:p>
        </p:txBody>
      </p:sp>
      <p:sp>
        <p:nvSpPr>
          <p:cNvPr id="44035" name="內容版面配置區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97822"/>
          </a:xfrm>
        </p:spPr>
        <p:txBody>
          <a:bodyPr/>
          <a:lstStyle/>
          <a:p>
            <a:pPr marL="514350" indent="-514350">
              <a:buSzPct val="120000"/>
              <a:buFont typeface="+mj-lt"/>
              <a:buAutoNum type="arabicPeriod"/>
            </a:pPr>
            <a:r>
              <a:rPr lang="zh-TW" dirty="0" smtClean="0">
                <a:latin typeface="Arial" pitchFamily="34" charset="0"/>
              </a:rPr>
              <a:t>以滑鼠右鍵點擊你放在按鈕上的標籤，這將帶出一個事件（</a:t>
            </a:r>
            <a:r>
              <a:rPr lang="en-US" altLang="zh-TW" dirty="0" smtClean="0">
                <a:latin typeface="Arial" pitchFamily="34" charset="0"/>
              </a:rPr>
              <a:t>event</a:t>
            </a:r>
            <a:r>
              <a:rPr lang="zh-TW" dirty="0" smtClean="0">
                <a:latin typeface="Arial" pitchFamily="34" charset="0"/>
              </a:rPr>
              <a:t>）與參考（</a:t>
            </a:r>
            <a:r>
              <a:rPr lang="en-US" altLang="zh-TW" dirty="0" smtClean="0">
                <a:latin typeface="Arial" pitchFamily="34" charset="0"/>
              </a:rPr>
              <a:t>reference</a:t>
            </a:r>
            <a:r>
              <a:rPr lang="zh-TW" dirty="0" smtClean="0">
                <a:latin typeface="Arial" pitchFamily="34" charset="0"/>
              </a:rPr>
              <a:t>）清單。</a:t>
            </a:r>
            <a:endParaRPr lang="en-US" altLang="zh-TW" dirty="0" smtClean="0">
              <a:latin typeface="Arial" pitchFamily="34" charset="0"/>
            </a:endParaRPr>
          </a:p>
          <a:p>
            <a:pPr marL="514350" indent="-514350">
              <a:buSzPct val="120000"/>
              <a:buFont typeface="+mj-lt"/>
              <a:buAutoNum type="arabicPeriod"/>
            </a:pPr>
            <a:r>
              <a:rPr lang="zh-TW" dirty="0" smtClean="0">
                <a:latin typeface="Arial" pitchFamily="34" charset="0"/>
              </a:rPr>
              <a:t>點擊</a:t>
            </a:r>
            <a:r>
              <a:rPr lang="en-US" altLang="zh-TW" dirty="0" smtClean="0">
                <a:latin typeface="Arial" pitchFamily="34" charset="0"/>
              </a:rPr>
              <a:t>New  Referencing  Outlet  </a:t>
            </a:r>
            <a:r>
              <a:rPr lang="zh-TW" dirty="0" smtClean="0">
                <a:latin typeface="Arial" pitchFamily="34" charset="0"/>
              </a:rPr>
              <a:t>旁邊的圓圈，將它拖曳到右邊</a:t>
            </a:r>
            <a:r>
              <a:rPr lang="en-US" altLang="zh-TW" dirty="0" smtClean="0">
                <a:latin typeface="Arial" pitchFamily="34" charset="0"/>
              </a:rPr>
              <a:t>.h </a:t>
            </a:r>
            <a:r>
              <a:rPr lang="zh-TW" dirty="0" smtClean="0">
                <a:latin typeface="Arial" pitchFamily="34" charset="0"/>
              </a:rPr>
              <a:t>檔裡有關</a:t>
            </a:r>
            <a:r>
              <a:rPr lang="en-US" altLang="zh-TW" dirty="0" smtClean="0">
                <a:latin typeface="Arial" pitchFamily="34" charset="0"/>
              </a:rPr>
              <a:t>Outlet </a:t>
            </a:r>
            <a:r>
              <a:rPr lang="zh-TW" dirty="0" smtClean="0">
                <a:latin typeface="Arial" pitchFamily="34" charset="0"/>
              </a:rPr>
              <a:t>的</a:t>
            </a:r>
            <a:r>
              <a:rPr lang="en-US" altLang="zh-TW" dirty="0" smtClean="0">
                <a:latin typeface="Arial" pitchFamily="34" charset="0"/>
              </a:rPr>
              <a:t>@property </a:t>
            </a:r>
            <a:r>
              <a:rPr lang="zh-TW" dirty="0" smtClean="0">
                <a:latin typeface="Arial" pitchFamily="34" charset="0"/>
              </a:rPr>
              <a:t>陳述式。現在，當</a:t>
            </a:r>
            <a:r>
              <a:rPr lang="en-US" altLang="zh-TW" dirty="0" err="1" smtClean="0">
                <a:latin typeface="Arial" pitchFamily="34" charset="0"/>
              </a:rPr>
              <a:t>decisionText</a:t>
            </a:r>
            <a:r>
              <a:rPr lang="en-US" altLang="zh-TW" dirty="0" smtClean="0">
                <a:latin typeface="Arial" pitchFamily="34" charset="0"/>
              </a:rPr>
              <a:t> </a:t>
            </a:r>
            <a:r>
              <a:rPr lang="en-US" altLang="zh-TW" dirty="0" err="1" smtClean="0">
                <a:latin typeface="Arial" pitchFamily="34" charset="0"/>
              </a:rPr>
              <a:t>UILabel</a:t>
            </a:r>
            <a:r>
              <a:rPr lang="en-US" altLang="zh-TW" dirty="0" smtClean="0">
                <a:latin typeface="Arial" pitchFamily="34" charset="0"/>
              </a:rPr>
              <a:t> </a:t>
            </a:r>
            <a:r>
              <a:rPr lang="zh-TW" dirty="0" smtClean="0">
                <a:latin typeface="Arial" pitchFamily="34" charset="0"/>
              </a:rPr>
              <a:t>被產生時，我們的</a:t>
            </a:r>
            <a:r>
              <a:rPr lang="en-US" altLang="zh-TW" dirty="0" err="1" smtClean="0">
                <a:latin typeface="Arial" pitchFamily="34" charset="0"/>
              </a:rPr>
              <a:t>decisionText</a:t>
            </a:r>
            <a:r>
              <a:rPr lang="en-US" altLang="zh-TW" dirty="0" smtClean="0">
                <a:latin typeface="Arial" pitchFamily="34" charset="0"/>
              </a:rPr>
              <a:t> </a:t>
            </a:r>
            <a:r>
              <a:rPr lang="zh-TW" dirty="0" smtClean="0">
                <a:latin typeface="Arial" pitchFamily="34" charset="0"/>
              </a:rPr>
              <a:t>內容特性將透過</a:t>
            </a:r>
            <a:r>
              <a:rPr lang="en-US" altLang="zh-TW" dirty="0" err="1" smtClean="0">
                <a:latin typeface="Arial" pitchFamily="34" charset="0"/>
              </a:rPr>
              <a:t>IBOutlet</a:t>
            </a:r>
            <a:r>
              <a:rPr lang="en-US" altLang="zh-TW" dirty="0" smtClean="0">
                <a:latin typeface="Arial" pitchFamily="34" charset="0"/>
              </a:rPr>
              <a:t> </a:t>
            </a:r>
            <a:r>
              <a:rPr lang="zh-TW" dirty="0" smtClean="0">
                <a:latin typeface="Arial" pitchFamily="34" charset="0"/>
              </a:rPr>
              <a:t>參照到該控制項。</a:t>
            </a:r>
            <a:endParaRPr lang="en-US" altLang="zh-TW" dirty="0" smtClean="0">
              <a:latin typeface="Arial" pitchFamily="34" charset="0"/>
            </a:endParaRPr>
          </a:p>
          <a:p>
            <a:pPr marL="457200" indent="-457200">
              <a:buSzPct val="120000"/>
              <a:buFont typeface="Calibri" pitchFamily="34" charset="0"/>
              <a:buAutoNum type="arabicPeriod"/>
            </a:pPr>
            <a:endParaRPr lang="zh-TW" altLang="zh-TW" dirty="0" smtClean="0">
              <a:latin typeface="Arial" pitchFamily="34" charset="0"/>
            </a:endParaRPr>
          </a:p>
        </p:txBody>
      </p:sp>
      <p:sp>
        <p:nvSpPr>
          <p:cNvPr id="4403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B4BE7D85-3A77-4D4B-BA2A-3A4F208B9E12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35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標題 1"/>
          <p:cNvSpPr>
            <a:spLocks noGrp="1"/>
          </p:cNvSpPr>
          <p:nvPr>
            <p:ph type="title"/>
          </p:nvPr>
        </p:nvSpPr>
        <p:spPr>
          <a:xfrm>
            <a:off x="457200" y="673100"/>
            <a:ext cx="8229600" cy="739775"/>
          </a:xfrm>
        </p:spPr>
        <p:txBody>
          <a:bodyPr/>
          <a:lstStyle/>
          <a:p>
            <a:r>
              <a:rPr lang="zh-TW" smtClean="0"/>
              <a:t>元件能夠觸發特定事件</a:t>
            </a: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891222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751E0EF1-95E1-4235-B4DF-36244341EB40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36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zh-TW" altLang="en-US" smtClean="0"/>
              <a:t>將你的事件連結到方法</a:t>
            </a:r>
          </a:p>
        </p:txBody>
      </p:sp>
      <p:sp>
        <p:nvSpPr>
          <p:cNvPr id="4608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以滑鼠右鍵點擊你拖曳到視圖上的按鈕，這將帶出像這樣的事件與參考清單，就像處理標籤時所看到的那樣。</a:t>
            </a:r>
          </a:p>
          <a:p>
            <a:r>
              <a:rPr lang="zh-TW" altLang="en-US" smtClean="0"/>
              <a:t>然後點擊</a:t>
            </a:r>
            <a:r>
              <a:rPr lang="en-US" altLang="zh-TW" smtClean="0"/>
              <a:t>Touch Up Inside </a:t>
            </a:r>
            <a:r>
              <a:rPr lang="zh-TW" altLang="en-US" smtClean="0"/>
              <a:t>旁邊的圓圈，並且將它拖曳到</a:t>
            </a:r>
            <a:r>
              <a:rPr lang="en-US" altLang="zh-TW" smtClean="0"/>
              <a:t>.h </a:t>
            </a:r>
            <a:r>
              <a:rPr lang="zh-TW" altLang="en-US" smtClean="0"/>
              <a:t>檔裡的</a:t>
            </a:r>
            <a:r>
              <a:rPr lang="en-US" altLang="zh-TW" smtClean="0"/>
              <a:t>IBAction</a:t>
            </a:r>
            <a:r>
              <a:rPr lang="zh-TW" altLang="en-US" smtClean="0"/>
              <a:t>，現在，當按鈕被壓下時，我們的</a:t>
            </a:r>
            <a:r>
              <a:rPr lang="en-US" altLang="zh-TW" smtClean="0"/>
              <a:t>buttonPressed </a:t>
            </a:r>
            <a:r>
              <a:rPr lang="zh-TW" altLang="en-US" smtClean="0"/>
              <a:t>方法就會被呼叫。</a:t>
            </a:r>
          </a:p>
          <a:p>
            <a:endParaRPr lang="zh-TW" altLang="en-US" smtClean="0"/>
          </a:p>
        </p:txBody>
      </p:sp>
      <p:sp>
        <p:nvSpPr>
          <p:cNvPr id="4608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2EAD6D8E-52D5-460F-BABC-5D94778AEDAF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37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zh-TW" altLang="en-US" smtClean="0"/>
              <a:t>你的第一支</a:t>
            </a:r>
            <a:r>
              <a:rPr lang="en-US" altLang="zh-TW" smtClean="0"/>
              <a:t>iPhone </a:t>
            </a:r>
            <a:r>
              <a:rPr lang="zh-TW" altLang="en-US" smtClean="0"/>
              <a:t>應用程式！</a:t>
            </a:r>
          </a:p>
        </p:txBody>
      </p:sp>
      <p:sp>
        <p:nvSpPr>
          <p:cNvPr id="4710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nib</a:t>
            </a:r>
            <a:r>
              <a:rPr lang="zh-TW" altLang="en-US" smtClean="0"/>
              <a:t>（*</a:t>
            </a:r>
            <a:r>
              <a:rPr lang="en-US" altLang="zh-TW" smtClean="0"/>
              <a:t>.xib</a:t>
            </a:r>
            <a:r>
              <a:rPr lang="zh-TW" altLang="en-US" smtClean="0"/>
              <a:t>）描述介面。</a:t>
            </a:r>
          </a:p>
          <a:p>
            <a:r>
              <a:rPr lang="zh-TW" altLang="en-US" smtClean="0"/>
              <a:t>視圖被連結到 </a:t>
            </a:r>
            <a:r>
              <a:rPr lang="en-US" altLang="zh-TW" smtClean="0"/>
              <a:t>View Controller </a:t>
            </a:r>
            <a:r>
              <a:rPr lang="zh-TW" altLang="en-US" smtClean="0"/>
              <a:t>的程式碼。</a:t>
            </a:r>
          </a:p>
          <a:p>
            <a:r>
              <a:rPr lang="zh-TW" altLang="en-US" smtClean="0"/>
              <a:t>我們的應用程式的行為是在我們的 </a:t>
            </a:r>
            <a:r>
              <a:rPr lang="en-US" altLang="zh-TW" smtClean="0"/>
              <a:t>View  Controller </a:t>
            </a:r>
            <a:r>
              <a:rPr lang="zh-TW" altLang="en-US" smtClean="0"/>
              <a:t>當中被實作的。</a:t>
            </a:r>
          </a:p>
          <a:p>
            <a:endParaRPr lang="zh-TW" altLang="en-US" smtClean="0"/>
          </a:p>
        </p:txBody>
      </p:sp>
      <p:sp>
        <p:nvSpPr>
          <p:cNvPr id="4710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B3DF0679-418D-458D-BADD-81D0F44F2E33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38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zh-TW" altLang="en-US" smtClean="0"/>
              <a:t>要點提示</a:t>
            </a:r>
          </a:p>
        </p:txBody>
      </p:sp>
      <p:sp>
        <p:nvSpPr>
          <p:cNvPr id="4813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Interface Builder </a:t>
            </a:r>
            <a:r>
              <a:rPr lang="zh-TW" altLang="en-US" smtClean="0"/>
              <a:t>建立</a:t>
            </a:r>
            <a:r>
              <a:rPr lang="en-US" altLang="zh-TW" smtClean="0"/>
              <a:t>nib </a:t>
            </a:r>
            <a:r>
              <a:rPr lang="zh-TW" altLang="en-US" smtClean="0"/>
              <a:t>檔（具有 </a:t>
            </a:r>
            <a:r>
              <a:rPr lang="en-US" altLang="zh-TW" smtClean="0"/>
              <a:t>xib </a:t>
            </a:r>
            <a:r>
              <a:rPr lang="zh-TW" altLang="en-US" smtClean="0"/>
              <a:t>副檔名），以</a:t>
            </a:r>
            <a:r>
              <a:rPr lang="en-US" altLang="zh-TW" smtClean="0"/>
              <a:t>XML </a:t>
            </a:r>
            <a:r>
              <a:rPr lang="zh-TW" altLang="en-US" smtClean="0"/>
              <a:t>描述</a:t>
            </a:r>
            <a:r>
              <a:rPr lang="en-US" altLang="zh-TW" smtClean="0"/>
              <a:t>GUI</a:t>
            </a:r>
            <a:r>
              <a:rPr lang="zh-TW" altLang="en-US" smtClean="0"/>
              <a:t>。 </a:t>
            </a:r>
          </a:p>
          <a:p>
            <a:r>
              <a:rPr lang="en-US" altLang="zh-TW" smtClean="0"/>
              <a:t>nib </a:t>
            </a:r>
            <a:r>
              <a:rPr lang="zh-TW" altLang="en-US" smtClean="0"/>
              <a:t>檔由</a:t>
            </a:r>
            <a:r>
              <a:rPr lang="en-US" altLang="zh-TW" smtClean="0"/>
              <a:t>Cocoa  Touch </a:t>
            </a:r>
            <a:r>
              <a:rPr lang="zh-TW" altLang="en-US" smtClean="0"/>
              <a:t>框架載入，並且在執行期間被轉換成</a:t>
            </a:r>
            <a:r>
              <a:rPr lang="en-US" altLang="zh-TW" smtClean="0"/>
              <a:t>Cocoa Touch</a:t>
            </a:r>
            <a:r>
              <a:rPr lang="zh-TW" altLang="en-US" smtClean="0"/>
              <a:t>類別的實例（</a:t>
            </a:r>
            <a:r>
              <a:rPr lang="en-US" altLang="zh-TW" smtClean="0"/>
              <a:t>instance</a:t>
            </a:r>
            <a:r>
              <a:rPr lang="zh-TW" altLang="en-US" smtClean="0"/>
              <a:t>）。</a:t>
            </a:r>
          </a:p>
          <a:p>
            <a:r>
              <a:rPr lang="zh-TW" altLang="en-US" smtClean="0"/>
              <a:t>為了將</a:t>
            </a:r>
            <a:r>
              <a:rPr lang="en-US" altLang="zh-TW" smtClean="0"/>
              <a:t>nib </a:t>
            </a:r>
            <a:r>
              <a:rPr lang="zh-TW" altLang="en-US" smtClean="0"/>
              <a:t>檔所描述的元件連結到你的程式碼，你使用</a:t>
            </a:r>
            <a:r>
              <a:rPr lang="en-US" altLang="zh-TW" smtClean="0"/>
              <a:t>IBOutlet </a:t>
            </a:r>
            <a:r>
              <a:rPr lang="zh-TW" altLang="en-US" smtClean="0"/>
              <a:t>和</a:t>
            </a:r>
            <a:r>
              <a:rPr lang="en-US" altLang="zh-TW" smtClean="0"/>
              <a:t>IBAction</a:t>
            </a:r>
            <a:r>
              <a:rPr lang="zh-TW" altLang="en-US" smtClean="0"/>
              <a:t>。 </a:t>
            </a:r>
          </a:p>
          <a:p>
            <a:r>
              <a:rPr lang="en-US" altLang="zh-TW" smtClean="0"/>
              <a:t>Xcode </a:t>
            </a:r>
            <a:r>
              <a:rPr lang="zh-TW" altLang="en-US" smtClean="0"/>
              <a:t>是你維護應用程式的程式碼和檔案的地方。	</a:t>
            </a:r>
          </a:p>
          <a:p>
            <a:r>
              <a:rPr lang="en-US" altLang="zh-TW" smtClean="0"/>
              <a:t>Xcode </a:t>
            </a:r>
            <a:r>
              <a:rPr lang="zh-TW" altLang="en-US" smtClean="0"/>
              <a:t>是專案開發的中心，提供你有關編輯程式碼、建置應用程式以及於執行期間進行偵錯的支援。</a:t>
            </a:r>
          </a:p>
          <a:p>
            <a:r>
              <a:rPr lang="en-US" altLang="zh-TW" smtClean="0"/>
              <a:t>iPhone </a:t>
            </a:r>
            <a:r>
              <a:rPr lang="zh-TW" altLang="en-US" smtClean="0"/>
              <a:t>模擬器讓你在</a:t>
            </a:r>
            <a:r>
              <a:rPr lang="en-US" altLang="zh-TW" smtClean="0"/>
              <a:t>Mac </a:t>
            </a:r>
            <a:r>
              <a:rPr lang="zh-TW" altLang="en-US" smtClean="0"/>
              <a:t>機器上測試你的應用程式，而不需要用到真實的裝置。</a:t>
            </a:r>
          </a:p>
          <a:p>
            <a:endParaRPr lang="zh-TW" altLang="en-US" smtClean="0"/>
          </a:p>
        </p:txBody>
      </p:sp>
      <p:sp>
        <p:nvSpPr>
          <p:cNvPr id="4813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5EEE62C6-7BA2-4BB8-AA54-2BB43D27DD72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39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Android</a:t>
            </a:r>
            <a:r>
              <a:rPr lang="zh-TW" altLang="zh-TW" smtClean="0"/>
              <a:t>是</a:t>
            </a:r>
            <a:r>
              <a:rPr lang="en-US" altLang="zh-TW" smtClean="0"/>
              <a:t>? </a:t>
            </a:r>
            <a:r>
              <a:rPr lang="en-US" altLang="zh-TW" sz="2000" smtClean="0"/>
              <a:t>(1/2)</a:t>
            </a:r>
            <a:endParaRPr lang="zh-TW" altLang="en-US" smtClean="0"/>
          </a:p>
        </p:txBody>
      </p:sp>
      <p:sp>
        <p:nvSpPr>
          <p:cNvPr id="1638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Android</a:t>
            </a:r>
            <a:r>
              <a:rPr lang="zh-TW" altLang="zh-TW" smtClean="0"/>
              <a:t>是一套基於</a:t>
            </a:r>
            <a:r>
              <a:rPr lang="en-US" altLang="zh-TW" smtClean="0"/>
              <a:t>Linux</a:t>
            </a:r>
            <a:r>
              <a:rPr lang="zh-TW" altLang="zh-TW" smtClean="0"/>
              <a:t>核心，針對手持裝置所</a:t>
            </a:r>
            <a:r>
              <a:rPr lang="zh-TW" altLang="en-US" smtClean="0"/>
              <a:t>設計</a:t>
            </a:r>
            <a:r>
              <a:rPr lang="zh-TW" altLang="zh-TW" smtClean="0"/>
              <a:t>的作業系統</a:t>
            </a:r>
            <a:endParaRPr lang="en-US" altLang="zh-TW" smtClean="0"/>
          </a:p>
          <a:p>
            <a:r>
              <a:rPr lang="zh-TW" altLang="zh-TW" smtClean="0"/>
              <a:t>初期只提供智慧型手機版本，</a:t>
            </a:r>
            <a:r>
              <a:rPr lang="en-US" altLang="zh-TW" smtClean="0"/>
              <a:t>2011</a:t>
            </a:r>
            <a:r>
              <a:rPr lang="zh-TW" altLang="zh-TW" smtClean="0"/>
              <a:t>年開始有平板電腦版本，到了</a:t>
            </a:r>
            <a:r>
              <a:rPr lang="en-US" altLang="zh-TW" smtClean="0"/>
              <a:t>4.0</a:t>
            </a:r>
            <a:r>
              <a:rPr lang="zh-TW" altLang="zh-TW" smtClean="0"/>
              <a:t>之後版本則同時適用二種平台</a:t>
            </a:r>
            <a:endParaRPr lang="en-US" altLang="zh-TW" smtClean="0"/>
          </a:p>
          <a:p>
            <a:r>
              <a:rPr lang="zh-TW" altLang="zh-TW" smtClean="0"/>
              <a:t>採用開放原始碼方式，製造商無需支付權益金給作業系統業者，可降低生產成本</a:t>
            </a:r>
            <a:endParaRPr lang="en-US" altLang="zh-TW" smtClean="0"/>
          </a:p>
          <a:p>
            <a:r>
              <a:rPr lang="zh-TW" altLang="zh-TW" smtClean="0"/>
              <a:t>對硬體開發商來說，</a:t>
            </a:r>
            <a:r>
              <a:rPr lang="en-US" altLang="zh-TW" smtClean="0"/>
              <a:t>Android</a:t>
            </a:r>
            <a:r>
              <a:rPr lang="zh-TW" altLang="zh-TW" smtClean="0"/>
              <a:t>是個開放平台，廠商可在</a:t>
            </a:r>
            <a:r>
              <a:rPr lang="en-US" altLang="zh-TW" smtClean="0"/>
              <a:t>Android</a:t>
            </a:r>
            <a:r>
              <a:rPr lang="zh-TW" altLang="zh-TW" smtClean="0"/>
              <a:t>平台加入特有的裝置或功能</a:t>
            </a:r>
            <a:endParaRPr lang="zh-TW" altLang="en-US" smtClean="0"/>
          </a:p>
        </p:txBody>
      </p:sp>
      <p:sp>
        <p:nvSpPr>
          <p:cNvPr id="16388" name="頁尾版面配置區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kumimoji="0" lang="zh-TW" altLang="en-US" dirty="0" smtClean="0">
              <a:latin typeface="華康行楷體W5"/>
              <a:ea typeface="華康行楷體W5"/>
            </a:endParaRPr>
          </a:p>
        </p:txBody>
      </p:sp>
      <p:sp>
        <p:nvSpPr>
          <p:cNvPr id="16389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C8F29253-D009-4319-A406-5C781455CD91}" type="slidenum">
              <a:rPr kumimoji="0" lang="zh-TW" altLang="en-US">
                <a:latin typeface="Times New Roman" pitchFamily="18" charset="0"/>
                <a:ea typeface="標楷體" pitchFamily="65" charset="-120"/>
              </a:rPr>
              <a:pPr eaLnBrk="1" hangingPunct="1"/>
              <a:t>4</a:t>
            </a:fld>
            <a:endParaRPr kumimoji="0" lang="zh-TW" altLang="en-US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標題 1"/>
          <p:cNvSpPr>
            <a:spLocks noGrp="1"/>
          </p:cNvSpPr>
          <p:nvPr>
            <p:ph type="title"/>
          </p:nvPr>
        </p:nvSpPr>
        <p:spPr>
          <a:xfrm>
            <a:off x="457200" y="673100"/>
            <a:ext cx="8229600" cy="739775"/>
          </a:xfrm>
        </p:spPr>
        <p:txBody>
          <a:bodyPr/>
          <a:lstStyle/>
          <a:p>
            <a:r>
              <a:rPr lang="en-US" altLang="zh-TW" smtClean="0"/>
              <a:t>iOS </a:t>
            </a:r>
            <a:r>
              <a:rPr lang="zh-TW" smtClean="0"/>
              <a:t>工具箱</a:t>
            </a:r>
          </a:p>
        </p:txBody>
      </p:sp>
      <p:sp>
        <p:nvSpPr>
          <p:cNvPr id="49155" name="內容版面配置區 4"/>
          <p:cNvSpPr>
            <a:spLocks noGrp="1"/>
          </p:cNvSpPr>
          <p:nvPr>
            <p:ph idx="1"/>
          </p:nvPr>
        </p:nvSpPr>
        <p:spPr>
          <a:xfrm>
            <a:off x="1619250" y="1412875"/>
            <a:ext cx="7273925" cy="4957763"/>
          </a:xfrm>
        </p:spPr>
        <p:txBody>
          <a:bodyPr/>
          <a:lstStyle/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zh-TW" sz="2000" b="1" smtClean="0">
                <a:latin typeface="Arial" pitchFamily="34" charset="0"/>
              </a:rPr>
              <a:t>視圖在 </a:t>
            </a:r>
            <a:r>
              <a:rPr lang="en-US" altLang="zh-TW" sz="2000" b="1" smtClean="0">
                <a:latin typeface="Arial" pitchFamily="34" charset="0"/>
              </a:rPr>
              <a:t>Interface Builder </a:t>
            </a:r>
            <a:r>
              <a:rPr lang="zh-TW" sz="2000" b="1" smtClean="0">
                <a:latin typeface="Arial" pitchFamily="34" charset="0"/>
              </a:rPr>
              <a:t>中被建構。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2000" smtClean="0">
                <a:latin typeface="Arial" pitchFamily="34" charset="0"/>
              </a:rPr>
              <a:t>	</a:t>
            </a:r>
            <a:r>
              <a:rPr lang="zh-TW" sz="2000" smtClean="0">
                <a:latin typeface="Arial" pitchFamily="34" charset="0"/>
              </a:rPr>
              <a:t>視圖由</a:t>
            </a:r>
            <a:r>
              <a:rPr lang="en-US" altLang="zh-TW" sz="2000" smtClean="0">
                <a:latin typeface="Arial" pitchFamily="34" charset="0"/>
              </a:rPr>
              <a:t>nib(*.xib) </a:t>
            </a:r>
            <a:r>
              <a:rPr lang="zh-TW" sz="2000" smtClean="0">
                <a:latin typeface="Arial" pitchFamily="34" charset="0"/>
              </a:rPr>
              <a:t>檔案組成，</a:t>
            </a:r>
            <a:r>
              <a:rPr lang="en-US" altLang="zh-TW" sz="2000" smtClean="0">
                <a:latin typeface="Arial" pitchFamily="34" charset="0"/>
              </a:rPr>
              <a:t>GUI </a:t>
            </a:r>
            <a:r>
              <a:rPr lang="zh-TW" sz="2000" smtClean="0">
                <a:latin typeface="Arial" pitchFamily="34" charset="0"/>
              </a:rPr>
              <a:t>透過</a:t>
            </a:r>
            <a:r>
              <a:rPr lang="en-US" altLang="zh-TW" sz="2000" smtClean="0">
                <a:latin typeface="Arial" pitchFamily="34" charset="0"/>
              </a:rPr>
              <a:t>Interface Builder</a:t>
            </a:r>
            <a:r>
              <a:rPr lang="zh-TW" sz="2000" smtClean="0">
                <a:latin typeface="Arial" pitchFamily="34" charset="0"/>
              </a:rPr>
              <a:t>被編輯</a:t>
            </a:r>
            <a:endParaRPr lang="en-US" altLang="zh-TW" sz="2000" smtClean="0">
              <a:latin typeface="Arial" pitchFamily="34" charset="0"/>
            </a:endParaRP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zh-TW" sz="2000" smtClean="0">
              <a:latin typeface="Arial" pitchFamily="34" charset="0"/>
            </a:endParaRP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zh-TW" sz="2000" b="1" smtClean="0">
                <a:latin typeface="Arial" pitchFamily="34" charset="0"/>
              </a:rPr>
              <a:t>接著，你撰寫程式碼讓視圖運作 </a:t>
            </a:r>
            <a:r>
              <a:rPr lang="en-US" altLang="zh-TW" sz="2000" b="1" smtClean="0">
                <a:latin typeface="Arial" pitchFamily="34" charset="0"/>
              </a:rPr>
              <a:t>...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2000" smtClean="0">
                <a:latin typeface="Arial" pitchFamily="34" charset="0"/>
              </a:rPr>
              <a:t>	</a:t>
            </a:r>
            <a:r>
              <a:rPr lang="zh-TW" sz="2000" smtClean="0">
                <a:latin typeface="Arial" pitchFamily="34" charset="0"/>
              </a:rPr>
              <a:t>這段程式碼幾乎總是以</a:t>
            </a:r>
            <a:r>
              <a:rPr lang="en-US" altLang="zh-TW" sz="2000" smtClean="0">
                <a:latin typeface="Arial" pitchFamily="34" charset="0"/>
              </a:rPr>
              <a:t>Objective-C</a:t>
            </a:r>
            <a:r>
              <a:rPr lang="zh-TW" sz="2000" smtClean="0">
                <a:latin typeface="Arial" pitchFamily="34" charset="0"/>
              </a:rPr>
              <a:t>寫成，並且包括</a:t>
            </a:r>
            <a:r>
              <a:rPr lang="en-US" altLang="zh-TW" sz="2000" smtClean="0">
                <a:latin typeface="Arial" pitchFamily="34" charset="0"/>
              </a:rPr>
              <a:t>IBAction </a:t>
            </a:r>
            <a:r>
              <a:rPr lang="zh-TW" sz="2000" smtClean="0">
                <a:latin typeface="Arial" pitchFamily="34" charset="0"/>
              </a:rPr>
              <a:t>和</a:t>
            </a:r>
            <a:r>
              <a:rPr lang="en-US" altLang="zh-TW" sz="2000" smtClean="0">
                <a:latin typeface="Arial" pitchFamily="34" charset="0"/>
              </a:rPr>
              <a:t>IBOutlet</a:t>
            </a:r>
            <a:r>
              <a:rPr lang="zh-TW" sz="2000" smtClean="0">
                <a:latin typeface="Arial" pitchFamily="34" charset="0"/>
              </a:rPr>
              <a:t>。</a:t>
            </a:r>
            <a:endParaRPr lang="en-US" altLang="zh-TW" sz="2000" smtClean="0">
              <a:latin typeface="Arial" pitchFamily="34" charset="0"/>
            </a:endParaRP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zh-TW" sz="2000" smtClean="0">
              <a:latin typeface="Arial" pitchFamily="34" charset="0"/>
            </a:endParaRP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2000" b="1" smtClean="0">
                <a:latin typeface="Arial" pitchFamily="34" charset="0"/>
              </a:rPr>
              <a:t>…</a:t>
            </a:r>
            <a:r>
              <a:rPr lang="zh-TW" sz="2000" b="1" smtClean="0">
                <a:latin typeface="Arial" pitchFamily="34" charset="0"/>
              </a:rPr>
              <a:t>並且將元件連結到程式碼。 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2000" smtClean="0">
                <a:latin typeface="Arial" pitchFamily="34" charset="0"/>
              </a:rPr>
              <a:t>	</a:t>
            </a:r>
            <a:r>
              <a:rPr lang="zh-TW" sz="2000" smtClean="0">
                <a:latin typeface="Arial" pitchFamily="34" charset="0"/>
              </a:rPr>
              <a:t>回到</a:t>
            </a:r>
            <a:r>
              <a:rPr lang="en-US" altLang="zh-TW" sz="2000" smtClean="0">
                <a:latin typeface="Arial" pitchFamily="34" charset="0"/>
              </a:rPr>
              <a:t>Interface  Builder</a:t>
            </a:r>
            <a:r>
              <a:rPr lang="zh-TW" sz="2000" smtClean="0">
                <a:latin typeface="Arial" pitchFamily="34" charset="0"/>
              </a:rPr>
              <a:t>，你將動作與輸出口連結到包含在你的視圖裡的元件。</a:t>
            </a:r>
            <a:endParaRPr lang="en-US" altLang="zh-TW" sz="2000" smtClean="0">
              <a:latin typeface="Arial" pitchFamily="34" charset="0"/>
            </a:endParaRP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zh-TW" sz="2000" smtClean="0">
              <a:latin typeface="Arial" pitchFamily="34" charset="0"/>
            </a:endParaRP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zh-TW" sz="2000" b="1" smtClean="0">
                <a:latin typeface="Arial" pitchFamily="34" charset="0"/>
              </a:rPr>
              <a:t>以模擬器執行你的應用程式。 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TW" sz="2000" smtClean="0">
                <a:latin typeface="Arial" pitchFamily="34" charset="0"/>
              </a:rPr>
              <a:t>	</a:t>
            </a:r>
            <a:r>
              <a:rPr lang="zh-TW" sz="2000" smtClean="0">
                <a:latin typeface="Arial" pitchFamily="34" charset="0"/>
              </a:rPr>
              <a:t>隨著你建造應用程式，你能夠在模擬器裡執行你的程式碼，並且測試它，看看它是否能夠正常運作。</a:t>
            </a:r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341438"/>
            <a:ext cx="106045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349500"/>
            <a:ext cx="1039813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500438"/>
            <a:ext cx="1044575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724400"/>
            <a:ext cx="87153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8984FFE5-36F6-487E-B318-00752F1297D5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40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Windows 8 Metro Style Apps </a:t>
            </a:r>
            <a:r>
              <a:rPr lang="zh-TW" altLang="en-US" smtClean="0"/>
              <a:t>開發攻略</a:t>
            </a:r>
          </a:p>
        </p:txBody>
      </p:sp>
      <p:sp>
        <p:nvSpPr>
          <p:cNvPr id="5017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除了支援</a:t>
            </a:r>
            <a:r>
              <a:rPr lang="en-US" altLang="zh-TW" smtClean="0"/>
              <a:t>Desktop Application </a:t>
            </a:r>
            <a:r>
              <a:rPr lang="zh-TW" altLang="en-US" smtClean="0"/>
              <a:t>之外，</a:t>
            </a:r>
            <a:r>
              <a:rPr lang="en-US" altLang="zh-TW" smtClean="0"/>
              <a:t>Windows 8 </a:t>
            </a:r>
            <a:r>
              <a:rPr lang="zh-TW" altLang="en-US" smtClean="0"/>
              <a:t>使用</a:t>
            </a:r>
            <a:r>
              <a:rPr lang="en-US" altLang="zh-TW" smtClean="0"/>
              <a:t>Metro Style Apps</a:t>
            </a:r>
            <a:r>
              <a:rPr lang="zh-TW" altLang="en-US" smtClean="0"/>
              <a:t>開發。</a:t>
            </a:r>
            <a:endParaRPr lang="en-US" altLang="zh-TW" smtClean="0"/>
          </a:p>
          <a:p>
            <a:r>
              <a:rPr lang="en-US" altLang="zh-TW" smtClean="0"/>
              <a:t>Metro Style Apps </a:t>
            </a:r>
            <a:r>
              <a:rPr lang="zh-TW" altLang="en-US" smtClean="0"/>
              <a:t>目前只能在 </a:t>
            </a:r>
            <a:r>
              <a:rPr lang="en-US" altLang="zh-TW" smtClean="0"/>
              <a:t>Windows 8 </a:t>
            </a:r>
            <a:r>
              <a:rPr lang="zh-TW" altLang="en-US" smtClean="0"/>
              <a:t>進行開發，而無法在 </a:t>
            </a:r>
            <a:r>
              <a:rPr lang="en-US" altLang="zh-TW" smtClean="0"/>
              <a:t>Windows 7 </a:t>
            </a:r>
            <a:r>
              <a:rPr lang="zh-TW" altLang="en-US" smtClean="0"/>
              <a:t>或是 </a:t>
            </a:r>
            <a:r>
              <a:rPr lang="en-US" altLang="zh-TW" smtClean="0"/>
              <a:t>Windows Server 8 </a:t>
            </a:r>
            <a:r>
              <a:rPr lang="zh-TW" altLang="en-US" smtClean="0"/>
              <a:t>上進行開發。</a:t>
            </a:r>
            <a:endParaRPr lang="en-US" altLang="zh-TW" smtClean="0"/>
          </a:p>
          <a:p>
            <a:r>
              <a:rPr lang="zh-TW" altLang="en-US" smtClean="0"/>
              <a:t>而至於開發工具，則需要使用 </a:t>
            </a:r>
            <a:r>
              <a:rPr lang="en-US" altLang="zh-TW" smtClean="0"/>
              <a:t>Visual Studio 11 (2013) </a:t>
            </a:r>
            <a:r>
              <a:rPr lang="zh-TW" altLang="en-US" smtClean="0"/>
              <a:t>來進行 </a:t>
            </a:r>
            <a:r>
              <a:rPr lang="en-US" altLang="zh-TW" smtClean="0"/>
              <a:t>Metro Style Apps </a:t>
            </a:r>
            <a:r>
              <a:rPr lang="zh-TW" altLang="en-US" smtClean="0"/>
              <a:t>的開發，比較特別的是，因為 </a:t>
            </a:r>
            <a:r>
              <a:rPr lang="en-US" altLang="zh-TW" smtClean="0"/>
              <a:t>Visual Studio 11 </a:t>
            </a:r>
            <a:r>
              <a:rPr lang="zh-TW" altLang="en-US" smtClean="0"/>
              <a:t>正式版尚未推出。</a:t>
            </a:r>
          </a:p>
        </p:txBody>
      </p:sp>
      <p:sp>
        <p:nvSpPr>
          <p:cNvPr id="5018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A9696C1F-6046-48F6-A69E-177A0B237A2E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41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Windows 8 Metro Style Apps </a:t>
            </a:r>
            <a:r>
              <a:rPr lang="zh-TW" altLang="en-US" smtClean="0"/>
              <a:t>開發攻略</a:t>
            </a:r>
          </a:p>
        </p:txBody>
      </p:sp>
      <p:sp>
        <p:nvSpPr>
          <p:cNvPr id="5120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所以除了本來就是免費的 </a:t>
            </a:r>
            <a:r>
              <a:rPr lang="en-US" altLang="zh-TW" smtClean="0"/>
              <a:t>Express </a:t>
            </a:r>
            <a:r>
              <a:rPr lang="zh-TW" altLang="en-US" smtClean="0"/>
              <a:t>版之外，開發者們也可以在 官方下載頁面直接下載其他的版本 </a:t>
            </a:r>
            <a:r>
              <a:rPr lang="en-US" altLang="zh-TW" smtClean="0"/>
              <a:t>(Ultimate</a:t>
            </a:r>
            <a:r>
              <a:rPr lang="zh-TW" altLang="en-US" smtClean="0"/>
              <a:t>、</a:t>
            </a:r>
            <a:r>
              <a:rPr lang="en-US" altLang="zh-TW" smtClean="0"/>
              <a:t>Premium</a:t>
            </a:r>
            <a:r>
              <a:rPr lang="zh-TW" altLang="en-US" smtClean="0"/>
              <a:t>、</a:t>
            </a:r>
            <a:r>
              <a:rPr lang="en-US" altLang="zh-TW" smtClean="0"/>
              <a:t>Professional</a:t>
            </a:r>
            <a:r>
              <a:rPr lang="zh-TW" altLang="en-US" smtClean="0"/>
              <a:t>、</a:t>
            </a:r>
            <a:r>
              <a:rPr lang="en-US" altLang="zh-TW" smtClean="0"/>
              <a:t>Test Professional)</a:t>
            </a:r>
            <a:r>
              <a:rPr lang="zh-TW" altLang="en-US" smtClean="0"/>
              <a:t>。</a:t>
            </a:r>
            <a:endParaRPr lang="en-US" altLang="zh-TW" smtClean="0"/>
          </a:p>
          <a:p>
            <a:r>
              <a:rPr lang="zh-TW" altLang="en-US" smtClean="0"/>
              <a:t>這邊則建議硬碟空間足夠 </a:t>
            </a:r>
            <a:r>
              <a:rPr lang="en-US" altLang="zh-TW" smtClean="0"/>
              <a:t>(</a:t>
            </a:r>
            <a:r>
              <a:rPr lang="zh-TW" altLang="en-US" smtClean="0"/>
              <a:t>約需要 </a:t>
            </a:r>
            <a:r>
              <a:rPr lang="en-US" altLang="zh-TW" smtClean="0"/>
              <a:t>8.24G </a:t>
            </a:r>
            <a:r>
              <a:rPr lang="zh-TW" altLang="en-US" smtClean="0"/>
              <a:t>以上</a:t>
            </a:r>
            <a:r>
              <a:rPr lang="en-US" altLang="zh-TW" smtClean="0"/>
              <a:t>) </a:t>
            </a:r>
            <a:r>
              <a:rPr lang="zh-TW" altLang="en-US" smtClean="0"/>
              <a:t>的朋友們直接下載 </a:t>
            </a:r>
            <a:r>
              <a:rPr lang="en-US" altLang="zh-TW" smtClean="0"/>
              <a:t>Ultimate </a:t>
            </a:r>
            <a:r>
              <a:rPr lang="zh-TW" altLang="en-US" smtClean="0"/>
              <a:t>版 </a:t>
            </a:r>
            <a:r>
              <a:rPr lang="en-US" altLang="zh-TW" smtClean="0"/>
              <a:t>ISO </a:t>
            </a:r>
            <a:r>
              <a:rPr lang="zh-TW" altLang="en-US" smtClean="0"/>
              <a:t>映像檔進行安裝，只需要每個月透過 </a:t>
            </a:r>
            <a:r>
              <a:rPr lang="en-US" altLang="zh-TW" smtClean="0"/>
              <a:t>Windows Live Id </a:t>
            </a:r>
            <a:r>
              <a:rPr lang="zh-TW" altLang="en-US" smtClean="0"/>
              <a:t>進行開發者帳號的登錄，就可以免費的使用喔</a:t>
            </a:r>
            <a:r>
              <a:rPr lang="en-US" altLang="zh-TW" smtClean="0"/>
              <a:t>!</a:t>
            </a:r>
            <a:endParaRPr lang="zh-TW" altLang="en-US" smtClean="0"/>
          </a:p>
        </p:txBody>
      </p:sp>
      <p:sp>
        <p:nvSpPr>
          <p:cNvPr id="512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D059BFCF-BBA1-4687-8158-268928D68588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42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Windows 8 </a:t>
            </a:r>
            <a:r>
              <a:rPr lang="zh-TW" altLang="en-US" smtClean="0"/>
              <a:t>軟體開發</a:t>
            </a:r>
            <a:r>
              <a:rPr lang="en-US" altLang="zh-TW" smtClean="0"/>
              <a:t>/</a:t>
            </a:r>
            <a:r>
              <a:rPr lang="zh-TW" altLang="en-US" smtClean="0"/>
              <a:t>運行平台</a:t>
            </a:r>
          </a:p>
        </p:txBody>
      </p:sp>
      <p:sp>
        <p:nvSpPr>
          <p:cNvPr id="5222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5222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1089FAD-F73D-4959-9B46-ADC089D02B1A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43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22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773238"/>
            <a:ext cx="8640763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Windows 8 </a:t>
            </a:r>
            <a:r>
              <a:rPr lang="zh-TW" altLang="en-US" smtClean="0"/>
              <a:t>軟體開發</a:t>
            </a:r>
            <a:r>
              <a:rPr lang="en-US" altLang="zh-TW" smtClean="0"/>
              <a:t>/</a:t>
            </a:r>
            <a:r>
              <a:rPr lang="zh-TW" altLang="en-US" smtClean="0"/>
              <a:t>運行平台</a:t>
            </a:r>
          </a:p>
        </p:txBody>
      </p:sp>
      <p:sp>
        <p:nvSpPr>
          <p:cNvPr id="5325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從上圖，我們可以看出，開發 </a:t>
            </a:r>
            <a:r>
              <a:rPr lang="en-US" altLang="zh-TW" smtClean="0"/>
              <a:t>Metro Style Apps </a:t>
            </a:r>
            <a:r>
              <a:rPr lang="zh-TW" altLang="en-US" smtClean="0"/>
              <a:t>可以使用的技術和平台，幾乎和 </a:t>
            </a:r>
            <a:r>
              <a:rPr lang="en-US" altLang="zh-TW" smtClean="0"/>
              <a:t>Desktop Apps </a:t>
            </a:r>
            <a:r>
              <a:rPr lang="zh-TW" altLang="en-US" smtClean="0"/>
              <a:t>能使用的平台和技術沒有什麼太大的差別。</a:t>
            </a:r>
            <a:endParaRPr lang="en-US" altLang="zh-TW" smtClean="0"/>
          </a:p>
          <a:p>
            <a:r>
              <a:rPr lang="zh-TW" altLang="en-US" smtClean="0"/>
              <a:t>例如，熟悉 </a:t>
            </a:r>
            <a:r>
              <a:rPr lang="en-US" altLang="zh-TW" smtClean="0"/>
              <a:t>Desktop </a:t>
            </a:r>
            <a:r>
              <a:rPr lang="zh-TW" altLang="en-US" smtClean="0"/>
              <a:t>平台的開發者可以選擇以 </a:t>
            </a:r>
            <a:r>
              <a:rPr lang="en-US" altLang="zh-TW" smtClean="0"/>
              <a:t>XAML </a:t>
            </a:r>
            <a:r>
              <a:rPr lang="zh-TW" altLang="en-US" smtClean="0"/>
              <a:t>作為使用者介面描述語言，搭配 </a:t>
            </a:r>
            <a:r>
              <a:rPr lang="en-US" altLang="zh-TW" smtClean="0"/>
              <a:t>C/C++</a:t>
            </a:r>
            <a:r>
              <a:rPr lang="zh-TW" altLang="en-US" smtClean="0"/>
              <a:t>、</a:t>
            </a:r>
            <a:r>
              <a:rPr lang="en-US" altLang="zh-TW" smtClean="0"/>
              <a:t>C# </a:t>
            </a:r>
            <a:r>
              <a:rPr lang="zh-TW" altLang="en-US" smtClean="0"/>
              <a:t>或是 </a:t>
            </a:r>
            <a:r>
              <a:rPr lang="en-US" altLang="zh-TW" smtClean="0"/>
              <a:t>VB.Net </a:t>
            </a:r>
            <a:r>
              <a:rPr lang="zh-TW" altLang="en-US" smtClean="0"/>
              <a:t>來進行開發</a:t>
            </a:r>
            <a:r>
              <a:rPr lang="zh-TW" altLang="en-US" smtClean="0">
                <a:solidFill>
                  <a:srgbClr val="292929"/>
                </a:solidFill>
              </a:rPr>
              <a:t>。</a:t>
            </a:r>
            <a:endParaRPr lang="en-US" altLang="zh-TW" smtClean="0"/>
          </a:p>
          <a:p>
            <a:r>
              <a:rPr lang="zh-TW" altLang="en-US" smtClean="0"/>
              <a:t>而習慣 </a:t>
            </a:r>
            <a:r>
              <a:rPr lang="en-US" altLang="zh-TW" smtClean="0"/>
              <a:t>Web </a:t>
            </a:r>
            <a:r>
              <a:rPr lang="zh-TW" altLang="en-US" smtClean="0"/>
              <a:t>平台的開發者則可以使用 </a:t>
            </a:r>
            <a:r>
              <a:rPr lang="en-US" altLang="zh-TW" smtClean="0"/>
              <a:t>HTML5/CSS </a:t>
            </a:r>
            <a:r>
              <a:rPr lang="zh-TW" altLang="en-US" smtClean="0"/>
              <a:t>搭配 </a:t>
            </a:r>
            <a:r>
              <a:rPr lang="en-US" altLang="zh-TW" smtClean="0"/>
              <a:t>JavaScript </a:t>
            </a:r>
            <a:r>
              <a:rPr lang="zh-TW" altLang="en-US" smtClean="0"/>
              <a:t>來進行開發；另外，熟悉 </a:t>
            </a:r>
            <a:r>
              <a:rPr lang="en-US" altLang="zh-TW" smtClean="0"/>
              <a:t>Direct X </a:t>
            </a:r>
            <a:r>
              <a:rPr lang="zh-TW" altLang="en-US" smtClean="0"/>
              <a:t>的開發者則可以使用 </a:t>
            </a:r>
            <a:r>
              <a:rPr lang="en-US" altLang="zh-TW" smtClean="0"/>
              <a:t>C++ </a:t>
            </a:r>
            <a:r>
              <a:rPr lang="zh-TW" altLang="en-US" smtClean="0"/>
              <a:t>搭配 </a:t>
            </a:r>
            <a:r>
              <a:rPr lang="en-US" altLang="zh-TW" smtClean="0"/>
              <a:t>HLSL </a:t>
            </a:r>
            <a:r>
              <a:rPr lang="zh-TW" altLang="en-US" smtClean="0"/>
              <a:t>來進行開發。</a:t>
            </a:r>
          </a:p>
        </p:txBody>
      </p:sp>
      <p:sp>
        <p:nvSpPr>
          <p:cNvPr id="5325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7AE4FEFD-725F-4182-8A64-1C162E0CBB68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44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Windows 8 </a:t>
            </a:r>
            <a:r>
              <a:rPr lang="zh-TW" altLang="en-US" smtClean="0"/>
              <a:t>軟體開發</a:t>
            </a:r>
            <a:r>
              <a:rPr lang="en-US" altLang="zh-TW" smtClean="0"/>
              <a:t>/</a:t>
            </a:r>
            <a:r>
              <a:rPr lang="zh-TW" altLang="en-US" smtClean="0"/>
              <a:t>運行平台</a:t>
            </a:r>
          </a:p>
        </p:txBody>
      </p:sp>
      <p:sp>
        <p:nvSpPr>
          <p:cNvPr id="5427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除了可以使用習慣的平台</a:t>
            </a:r>
            <a:r>
              <a:rPr lang="en-US" altLang="zh-TW" smtClean="0"/>
              <a:t>/</a:t>
            </a:r>
            <a:r>
              <a:rPr lang="zh-TW" altLang="en-US" smtClean="0"/>
              <a:t>語言和工具來進行開發之外，在開發 </a:t>
            </a:r>
            <a:r>
              <a:rPr lang="en-US" altLang="zh-TW" smtClean="0"/>
              <a:t>Metro Style Apps </a:t>
            </a:r>
            <a:r>
              <a:rPr lang="zh-TW" altLang="en-US" smtClean="0"/>
              <a:t>時還可以使用</a:t>
            </a:r>
            <a:r>
              <a:rPr lang="zh-TW" altLang="en-US" smtClean="0">
                <a:solidFill>
                  <a:srgbClr val="292929"/>
                </a:solidFill>
              </a:rPr>
              <a:t>。</a:t>
            </a:r>
            <a:r>
              <a:rPr lang="zh-TW" altLang="en-US" smtClean="0"/>
              <a:t> </a:t>
            </a:r>
            <a:r>
              <a:rPr lang="en-US" altLang="zh-TW" smtClean="0"/>
              <a:t>Windows 8 </a:t>
            </a:r>
            <a:r>
              <a:rPr lang="zh-TW" altLang="en-US" smtClean="0"/>
              <a:t>內建、以 </a:t>
            </a:r>
            <a:r>
              <a:rPr lang="en-US" altLang="zh-TW" smtClean="0"/>
              <a:t>C++ </a:t>
            </a:r>
            <a:r>
              <a:rPr lang="zh-TW" altLang="en-US" smtClean="0"/>
              <a:t>開發出來的 </a:t>
            </a:r>
            <a:r>
              <a:rPr lang="en-US" altLang="zh-TW" smtClean="0"/>
              <a:t>WinRT APIs</a:t>
            </a:r>
          </a:p>
          <a:p>
            <a:r>
              <a:rPr lang="zh-TW" altLang="en-US" smtClean="0"/>
              <a:t>這些 </a:t>
            </a:r>
            <a:r>
              <a:rPr lang="en-US" altLang="zh-TW" smtClean="0"/>
              <a:t>API </a:t>
            </a:r>
            <a:r>
              <a:rPr lang="zh-TW" altLang="en-US" smtClean="0"/>
              <a:t>封裝了許多作業系統階層的動作，包含通訊、媒體、裝置和檔案存取等等功能，大大的降低 </a:t>
            </a:r>
            <a:r>
              <a:rPr lang="en-US" altLang="zh-TW" smtClean="0"/>
              <a:t>Apps </a:t>
            </a:r>
            <a:r>
              <a:rPr lang="zh-TW" altLang="en-US" smtClean="0"/>
              <a:t>和作業系統互動的難度、提升作業系統的安全性，對開發者來說，</a:t>
            </a:r>
            <a:r>
              <a:rPr lang="en-US" altLang="zh-TW" smtClean="0"/>
              <a:t>WinRT APIs </a:t>
            </a:r>
            <a:r>
              <a:rPr lang="zh-TW" altLang="en-US" smtClean="0"/>
              <a:t>也大幅的減少實作相關功能所要撰寫的程式碼。</a:t>
            </a:r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D2E7FC27-3EA9-4FB0-A792-E41E6593EE0D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45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Windows 8 </a:t>
            </a:r>
            <a:r>
              <a:rPr lang="zh-TW" altLang="en-US" smtClean="0"/>
              <a:t>軟體開發</a:t>
            </a:r>
            <a:r>
              <a:rPr lang="en-US" altLang="zh-TW" smtClean="0"/>
              <a:t>/</a:t>
            </a:r>
            <a:r>
              <a:rPr lang="zh-TW" altLang="en-US" smtClean="0"/>
              <a:t>運行平台</a:t>
            </a:r>
          </a:p>
        </p:txBody>
      </p:sp>
      <p:sp>
        <p:nvSpPr>
          <p:cNvPr id="552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當然，除了內建的 </a:t>
            </a:r>
            <a:r>
              <a:rPr lang="en-US" altLang="zh-TW" smtClean="0"/>
              <a:t>WinRT APIs </a:t>
            </a:r>
            <a:r>
              <a:rPr lang="zh-TW" altLang="en-US" smtClean="0"/>
              <a:t>可以使用之外，我們也可以使用 </a:t>
            </a:r>
            <a:r>
              <a:rPr lang="en-US" altLang="zh-TW" smtClean="0"/>
              <a:t>C/C++</a:t>
            </a:r>
            <a:r>
              <a:rPr lang="zh-TW" altLang="en-US" smtClean="0"/>
              <a:t>、</a:t>
            </a:r>
            <a:r>
              <a:rPr lang="en-US" altLang="zh-TW" smtClean="0"/>
              <a:t>C#</a:t>
            </a:r>
            <a:r>
              <a:rPr lang="zh-TW" altLang="en-US" smtClean="0"/>
              <a:t>、</a:t>
            </a:r>
            <a:r>
              <a:rPr lang="en-US" altLang="zh-TW" smtClean="0"/>
              <a:t>VB.Net </a:t>
            </a:r>
            <a:r>
              <a:rPr lang="zh-TW" altLang="en-US" smtClean="0"/>
              <a:t>來自行開發可重複使用的 </a:t>
            </a:r>
            <a:r>
              <a:rPr lang="en-US" altLang="zh-TW" smtClean="0"/>
              <a:t>WinRT </a:t>
            </a:r>
            <a:r>
              <a:rPr lang="zh-TW" altLang="en-US" smtClean="0"/>
              <a:t>元件，以供不同的 </a:t>
            </a:r>
            <a:r>
              <a:rPr lang="en-US" altLang="zh-TW" smtClean="0"/>
              <a:t>Metro Style Apps </a:t>
            </a:r>
            <a:r>
              <a:rPr lang="zh-TW" altLang="en-US" smtClean="0"/>
              <a:t>使用。</a:t>
            </a:r>
            <a:endParaRPr lang="en-US" altLang="zh-TW" smtClean="0"/>
          </a:p>
          <a:p>
            <a:r>
              <a:rPr lang="zh-TW" altLang="en-US" smtClean="0"/>
              <a:t>而且，</a:t>
            </a:r>
            <a:r>
              <a:rPr lang="en-US" altLang="zh-TW" smtClean="0"/>
              <a:t>Metro Style Apps </a:t>
            </a:r>
            <a:r>
              <a:rPr lang="zh-TW" altLang="en-US" smtClean="0"/>
              <a:t>與 </a:t>
            </a:r>
            <a:r>
              <a:rPr lang="en-US" altLang="zh-TW" smtClean="0"/>
              <a:t>WinRT </a:t>
            </a:r>
            <a:r>
              <a:rPr lang="zh-TW" altLang="en-US" smtClean="0"/>
              <a:t>元件並不會受到開發語言不同的影響，就算是使用不同的開發語言，在 </a:t>
            </a:r>
            <a:r>
              <a:rPr lang="en-US" altLang="zh-TW" smtClean="0"/>
              <a:t>Metro Style Apps </a:t>
            </a:r>
            <a:r>
              <a:rPr lang="zh-TW" altLang="en-US" smtClean="0"/>
              <a:t>使用的開發語言與 </a:t>
            </a:r>
            <a:r>
              <a:rPr lang="en-US" altLang="zh-TW" smtClean="0"/>
              <a:t>WinRT </a:t>
            </a:r>
            <a:r>
              <a:rPr lang="zh-TW" altLang="en-US" smtClean="0"/>
              <a:t>元件之間，也會透過投射 </a:t>
            </a:r>
            <a:r>
              <a:rPr lang="en-US" altLang="zh-TW" smtClean="0"/>
              <a:t>(Projection) </a:t>
            </a:r>
            <a:r>
              <a:rPr lang="zh-TW" altLang="en-US" smtClean="0"/>
              <a:t>機制而達到可以混用的效果喔</a:t>
            </a:r>
            <a:r>
              <a:rPr lang="en-US" altLang="zh-TW" smtClean="0"/>
              <a:t>!!</a:t>
            </a: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58FF4401-67EC-4AFA-90FF-585A8181C0DA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46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Windows 8 </a:t>
            </a:r>
            <a:r>
              <a:rPr lang="zh-TW" altLang="en-US" smtClean="0"/>
              <a:t>軟體開發</a:t>
            </a:r>
            <a:r>
              <a:rPr lang="en-US" altLang="zh-TW" smtClean="0"/>
              <a:t>/</a:t>
            </a:r>
            <a:r>
              <a:rPr lang="zh-TW" altLang="en-US" smtClean="0"/>
              <a:t>運行平台</a:t>
            </a:r>
          </a:p>
        </p:txBody>
      </p:sp>
      <p:sp>
        <p:nvSpPr>
          <p:cNvPr id="5632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7081F4D3-07E8-40F1-988E-328555434A35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47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63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33600"/>
            <a:ext cx="85661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Metro Style Apps </a:t>
            </a:r>
            <a:r>
              <a:rPr lang="zh-TW" altLang="en-US" smtClean="0"/>
              <a:t>的特色</a:t>
            </a:r>
          </a:p>
        </p:txBody>
      </p:sp>
      <p:sp>
        <p:nvSpPr>
          <p:cNvPr id="5734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>
                <a:solidFill>
                  <a:srgbClr val="FF0000"/>
                </a:solidFill>
              </a:rPr>
              <a:t>使用 </a:t>
            </a:r>
            <a:r>
              <a:rPr lang="en-US" altLang="zh-TW" smtClean="0">
                <a:solidFill>
                  <a:srgbClr val="FF0000"/>
                </a:solidFill>
              </a:rPr>
              <a:t>Metro </a:t>
            </a:r>
            <a:r>
              <a:rPr lang="zh-TW" altLang="en-US" smtClean="0">
                <a:solidFill>
                  <a:srgbClr val="FF0000"/>
                </a:solidFill>
              </a:rPr>
              <a:t>樣式設計</a:t>
            </a:r>
            <a:r>
              <a:rPr lang="zh-TW" altLang="en-US" smtClean="0"/>
              <a:t>：</a:t>
            </a:r>
            <a:r>
              <a:rPr lang="en-US" altLang="zh-TW" smtClean="0"/>
              <a:t>Metro Style Apps </a:t>
            </a:r>
            <a:r>
              <a:rPr lang="zh-TW" altLang="en-US" smtClean="0"/>
              <a:t>預設會使用整個螢幕的版面來呈現內容，避免使用者分心。</a:t>
            </a:r>
          </a:p>
          <a:p>
            <a:r>
              <a:rPr lang="zh-TW" altLang="en-US" smtClean="0">
                <a:solidFill>
                  <a:srgbClr val="FF0000"/>
                </a:solidFill>
              </a:rPr>
              <a:t>快速流暢</a:t>
            </a:r>
            <a:r>
              <a:rPr lang="zh-TW" altLang="en-US" smtClean="0"/>
              <a:t>：以相應的速度回應使用者動作。</a:t>
            </a:r>
          </a:p>
          <a:p>
            <a:r>
              <a:rPr lang="zh-TW" altLang="en-US" smtClean="0">
                <a:solidFill>
                  <a:srgbClr val="FF0000"/>
                </a:solidFill>
              </a:rPr>
              <a:t>以使用者感興趣的內容為出發點</a:t>
            </a:r>
            <a:r>
              <a:rPr lang="zh-TW" altLang="en-US" smtClean="0"/>
              <a:t>：優先以使用者有興趣的內容設計，優先呈現使用者感興趣的內容。</a:t>
            </a:r>
          </a:p>
          <a:p>
            <a:r>
              <a:rPr lang="zh-TW" altLang="en-US" smtClean="0">
                <a:solidFill>
                  <a:srgbClr val="FF0000"/>
                </a:solidFill>
              </a:rPr>
              <a:t>互動式且以觸控優先</a:t>
            </a:r>
            <a:r>
              <a:rPr lang="zh-TW" altLang="en-US" smtClean="0"/>
              <a:t>：設計時考慮到互動性及操作性，同時考慮以鍵盤、滑鼠及觸控操作的情境，並且以觸控的使用者體驗作為優先考量。</a:t>
            </a:r>
          </a:p>
          <a:p>
            <a:r>
              <a:rPr lang="zh-TW" altLang="en-US" smtClean="0">
                <a:solidFill>
                  <a:srgbClr val="FF0000"/>
                </a:solidFill>
              </a:rPr>
              <a:t>使用不同的版面配置和尺寸規格</a:t>
            </a:r>
            <a:r>
              <a:rPr lang="zh-TW" altLang="en-US" smtClean="0"/>
              <a:t>：</a:t>
            </a:r>
            <a:r>
              <a:rPr lang="en-US" altLang="zh-TW" smtClean="0"/>
              <a:t>Windows 8 </a:t>
            </a:r>
            <a:r>
              <a:rPr lang="zh-TW" altLang="en-US" smtClean="0"/>
              <a:t>可以安裝在各種不同大小的行動裝置上。</a:t>
            </a:r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069FE41B-70C1-48D6-85A7-0AF72B95FE50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48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XAML </a:t>
            </a:r>
            <a:r>
              <a:rPr lang="zh-TW" altLang="en-US" smtClean="0"/>
              <a:t>與內建控制項</a:t>
            </a:r>
          </a:p>
        </p:txBody>
      </p:sp>
      <p:sp>
        <p:nvSpPr>
          <p:cNvPr id="5837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XAML </a:t>
            </a:r>
            <a:r>
              <a:rPr lang="zh-TW" altLang="en-US" smtClean="0"/>
              <a:t>的全名為 </a:t>
            </a:r>
            <a:r>
              <a:rPr lang="en-US" altLang="zh-TW" smtClean="0"/>
              <a:t>Extensible Application Markup Language</a:t>
            </a:r>
            <a:r>
              <a:rPr lang="zh-TW" altLang="en-US" smtClean="0"/>
              <a:t>，原為 </a:t>
            </a:r>
            <a:r>
              <a:rPr lang="en-US" altLang="zh-TW" smtClean="0"/>
              <a:t>WPF (Windows Presentation Framework) </a:t>
            </a:r>
            <a:r>
              <a:rPr lang="zh-TW" altLang="en-US" smtClean="0"/>
              <a:t>的一部份，是一種基於 </a:t>
            </a:r>
            <a:r>
              <a:rPr lang="en-US" altLang="zh-TW" smtClean="0"/>
              <a:t>XML </a:t>
            </a:r>
            <a:r>
              <a:rPr lang="zh-TW" altLang="en-US" smtClean="0"/>
              <a:t>衍生而出的宣告式使用者介面描述語言。</a:t>
            </a:r>
            <a:endParaRPr lang="en-US" altLang="zh-TW" smtClean="0"/>
          </a:p>
          <a:p>
            <a:r>
              <a:rPr lang="zh-TW" altLang="en-US" smtClean="0"/>
              <a:t>外觀與 </a:t>
            </a:r>
            <a:r>
              <a:rPr lang="en-US" altLang="zh-TW" smtClean="0"/>
              <a:t>HTML </a:t>
            </a:r>
            <a:r>
              <a:rPr lang="zh-TW" altLang="en-US" smtClean="0"/>
              <a:t>相似，平台會自動透過 </a:t>
            </a:r>
            <a:r>
              <a:rPr lang="en-US" altLang="zh-TW" smtClean="0"/>
              <a:t>.Net Framework </a:t>
            </a:r>
            <a:r>
              <a:rPr lang="zh-TW" altLang="en-US" smtClean="0"/>
              <a:t>中的反射 </a:t>
            </a:r>
            <a:r>
              <a:rPr lang="en-US" altLang="zh-TW" smtClean="0"/>
              <a:t>(Reflection) </a:t>
            </a:r>
            <a:r>
              <a:rPr lang="zh-TW" altLang="en-US" smtClean="0"/>
              <a:t>機制，將 </a:t>
            </a:r>
            <a:r>
              <a:rPr lang="en-US" altLang="zh-TW" smtClean="0"/>
              <a:t>XAML </a:t>
            </a:r>
            <a:r>
              <a:rPr lang="zh-TW" altLang="en-US" smtClean="0"/>
              <a:t>中描述的物件，轉換為平台上使用的語言宣告、定義，以方便在之後供 </a:t>
            </a:r>
            <a:r>
              <a:rPr lang="en-US" altLang="zh-TW" smtClean="0"/>
              <a:t>Code-Behind </a:t>
            </a:r>
            <a:r>
              <a:rPr lang="zh-TW" altLang="en-US" smtClean="0"/>
              <a:t>的程式碼使用或是進行互動。</a:t>
            </a:r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DC18259D-B39B-49FE-A930-79C610837828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49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Android</a:t>
            </a:r>
            <a:r>
              <a:rPr lang="zh-TW" altLang="zh-TW" smtClean="0"/>
              <a:t>是</a:t>
            </a:r>
            <a:r>
              <a:rPr lang="en-US" altLang="zh-TW" smtClean="0"/>
              <a:t>? </a:t>
            </a:r>
            <a:r>
              <a:rPr lang="en-US" altLang="zh-TW" sz="2000" smtClean="0"/>
              <a:t>(2/2)</a:t>
            </a:r>
            <a:endParaRPr lang="zh-TW" altLang="en-US" smtClean="0"/>
          </a:p>
        </p:txBody>
      </p:sp>
      <p:sp>
        <p:nvSpPr>
          <p:cNvPr id="1741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Android</a:t>
            </a:r>
            <a:r>
              <a:rPr lang="zh-TW" altLang="zh-TW" smtClean="0"/>
              <a:t>平台支援各種先進的網路、繪圖、</a:t>
            </a:r>
            <a:r>
              <a:rPr lang="en-US" altLang="zh-TW" smtClean="0"/>
              <a:t>3D</a:t>
            </a:r>
            <a:r>
              <a:rPr lang="zh-TW" altLang="zh-TW" smtClean="0"/>
              <a:t>處理能力、完全支援</a:t>
            </a:r>
            <a:r>
              <a:rPr lang="en-US" altLang="zh-TW" smtClean="0"/>
              <a:t>Google API</a:t>
            </a:r>
            <a:r>
              <a:rPr lang="zh-TW" altLang="zh-TW" smtClean="0"/>
              <a:t>，並提供完善的開發環境，也可透過</a:t>
            </a:r>
            <a:r>
              <a:rPr lang="en-US" altLang="zh-TW" smtClean="0"/>
              <a:t>Android</a:t>
            </a:r>
            <a:r>
              <a:rPr lang="zh-TW" altLang="zh-TW" smtClean="0"/>
              <a:t>市集（</a:t>
            </a:r>
            <a:r>
              <a:rPr lang="en-US" altLang="zh-TW" smtClean="0"/>
              <a:t>Google Play</a:t>
            </a:r>
            <a:r>
              <a:rPr lang="zh-TW" altLang="zh-TW" smtClean="0"/>
              <a:t>）分享或販售應用程式</a:t>
            </a:r>
            <a:endParaRPr lang="en-US" altLang="zh-TW" smtClean="0"/>
          </a:p>
          <a:p>
            <a:r>
              <a:rPr lang="zh-TW" altLang="zh-TW" smtClean="0"/>
              <a:t>可以與</a:t>
            </a:r>
            <a:r>
              <a:rPr lang="en-US" altLang="zh-TW" smtClean="0"/>
              <a:t>Google Contacts</a:t>
            </a:r>
            <a:r>
              <a:rPr lang="zh-TW" altLang="zh-TW" smtClean="0"/>
              <a:t>、</a:t>
            </a:r>
            <a:r>
              <a:rPr lang="en-US" altLang="zh-TW" smtClean="0"/>
              <a:t>Google Calendar</a:t>
            </a:r>
            <a:r>
              <a:rPr lang="zh-TW" altLang="zh-TW" smtClean="0"/>
              <a:t>、</a:t>
            </a:r>
            <a:r>
              <a:rPr lang="en-US" altLang="zh-TW" smtClean="0"/>
              <a:t>Google Map</a:t>
            </a:r>
            <a:r>
              <a:rPr lang="zh-TW" altLang="zh-TW" smtClean="0"/>
              <a:t>、</a:t>
            </a:r>
            <a:r>
              <a:rPr lang="en-US" altLang="zh-TW" smtClean="0"/>
              <a:t>Gmail</a:t>
            </a:r>
            <a:r>
              <a:rPr lang="zh-TW" altLang="zh-TW" smtClean="0"/>
              <a:t>等服務高度整合，對使用者而言，能輕易地與桌機電腦資訊無縫銜接</a:t>
            </a:r>
            <a:endParaRPr lang="zh-TW" altLang="en-US" smtClean="0"/>
          </a:p>
        </p:txBody>
      </p:sp>
      <p:sp>
        <p:nvSpPr>
          <p:cNvPr id="1741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B51AADD-8B91-4AAB-BAB3-9FBBBAD77343}" type="slidenum">
              <a:rPr kumimoji="0" lang="zh-TW" altLang="en-US">
                <a:latin typeface="Times New Roman" pitchFamily="18" charset="0"/>
                <a:ea typeface="標楷體" pitchFamily="65" charset="-120"/>
              </a:rPr>
              <a:pPr eaLnBrk="1" hangingPunct="1"/>
              <a:t>5</a:t>
            </a:fld>
            <a:endParaRPr kumimoji="0" lang="zh-TW" altLang="en-US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17413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4292600"/>
            <a:ext cx="2078038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XAML </a:t>
            </a:r>
            <a:r>
              <a:rPr lang="zh-TW" altLang="en-US" smtClean="0"/>
              <a:t>與內建控制項</a:t>
            </a:r>
          </a:p>
        </p:txBody>
      </p:sp>
      <p:sp>
        <p:nvSpPr>
          <p:cNvPr id="593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例如，我們可以簡單的透過以下的 </a:t>
            </a:r>
            <a:r>
              <a:rPr lang="en-US" altLang="zh-TW" smtClean="0"/>
              <a:t>XAML </a:t>
            </a:r>
            <a:r>
              <a:rPr lang="zh-TW" altLang="en-US" smtClean="0"/>
              <a:t>語法，簡單的宣告</a:t>
            </a:r>
            <a:r>
              <a:rPr lang="en-US" altLang="zh-TW" smtClean="0"/>
              <a:t>/</a:t>
            </a:r>
            <a:r>
              <a:rPr lang="zh-TW" altLang="en-US" smtClean="0"/>
              <a:t>定義出一個按鈕：</a:t>
            </a:r>
          </a:p>
          <a:p>
            <a:endParaRPr lang="zh-TW" altLang="en-US" smtClean="0"/>
          </a:p>
          <a:p>
            <a:r>
              <a:rPr lang="en-US" altLang="zh-TW" smtClean="0"/>
              <a:t>&lt;Button Name="btnTest"&gt;Click Me!!&lt;/Button&gt;</a:t>
            </a:r>
          </a:p>
          <a:p>
            <a:endParaRPr lang="en-US" altLang="zh-TW" smtClean="0"/>
          </a:p>
          <a:p>
            <a:r>
              <a:rPr lang="zh-TW" altLang="en-US" smtClean="0"/>
              <a:t>在 </a:t>
            </a:r>
            <a:r>
              <a:rPr lang="en-US" altLang="zh-TW" smtClean="0"/>
              <a:t>XAML </a:t>
            </a:r>
            <a:r>
              <a:rPr lang="zh-TW" altLang="en-US" smtClean="0"/>
              <a:t>裡面，我們常常會看到 </a:t>
            </a:r>
            <a:r>
              <a:rPr lang="en-US" altLang="zh-TW" smtClean="0"/>
              <a:t>xmlns </a:t>
            </a:r>
            <a:r>
              <a:rPr lang="zh-TW" altLang="en-US" smtClean="0"/>
              <a:t>這個關鍵字，它就類似於 </a:t>
            </a:r>
            <a:r>
              <a:rPr lang="en-US" altLang="zh-TW" smtClean="0"/>
              <a:t>C# </a:t>
            </a:r>
            <a:r>
              <a:rPr lang="zh-TW" altLang="en-US" smtClean="0"/>
              <a:t>中的 </a:t>
            </a:r>
            <a:r>
              <a:rPr lang="en-US" altLang="zh-TW" smtClean="0"/>
              <a:t>using </a:t>
            </a:r>
            <a:r>
              <a:rPr lang="zh-TW" altLang="en-US" smtClean="0"/>
              <a:t>和 </a:t>
            </a:r>
            <a:r>
              <a:rPr lang="en-US" altLang="zh-TW" smtClean="0"/>
              <a:t>VB.Net </a:t>
            </a:r>
            <a:r>
              <a:rPr lang="zh-TW" altLang="en-US" smtClean="0"/>
              <a:t>裡面的 </a:t>
            </a:r>
            <a:r>
              <a:rPr lang="en-US" altLang="zh-TW" smtClean="0"/>
              <a:t>Imports </a:t>
            </a:r>
            <a:r>
              <a:rPr lang="zh-TW" altLang="en-US" smtClean="0"/>
              <a:t>關鍵字一樣，代表的是我們要引用的 </a:t>
            </a:r>
            <a:r>
              <a:rPr lang="en-US" altLang="zh-TW" smtClean="0"/>
              <a:t>XML </a:t>
            </a:r>
            <a:r>
              <a:rPr lang="zh-TW" altLang="en-US" smtClean="0"/>
              <a:t>命名空間，可以讓我們透過指定 </a:t>
            </a:r>
            <a:r>
              <a:rPr lang="en-US" altLang="zh-TW" smtClean="0"/>
              <a:t>xmlns </a:t>
            </a:r>
            <a:r>
              <a:rPr lang="zh-TW" altLang="en-US" smtClean="0"/>
              <a:t>的方式，來引用一些既有的元件、類別或是控制項。</a:t>
            </a:r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AF405ECB-CB7B-470B-8373-7D11FF4E93B8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50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XAML </a:t>
            </a:r>
            <a:r>
              <a:rPr lang="zh-TW" altLang="en-US" smtClean="0"/>
              <a:t>與內建控制項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zh-TW" sz="2000" dirty="0" err="1" smtClean="0"/>
              <a:t>xmlns</a:t>
            </a:r>
            <a:r>
              <a:rPr lang="en-US" altLang="zh-TW" sz="2000" dirty="0" smtClean="0"/>
              <a:t>="http://schemas.microsoft.com/</a:t>
            </a:r>
            <a:r>
              <a:rPr lang="en-US" altLang="zh-TW" sz="2000" dirty="0" err="1" smtClean="0"/>
              <a:t>winfx</a:t>
            </a:r>
            <a:r>
              <a:rPr lang="en-US" altLang="zh-TW" sz="2000" dirty="0" smtClean="0"/>
              <a:t>/2006/</a:t>
            </a:r>
            <a:r>
              <a:rPr lang="en-US" altLang="zh-TW" sz="2000" dirty="0" err="1" smtClean="0"/>
              <a:t>xaml</a:t>
            </a:r>
            <a:r>
              <a:rPr lang="en-US" altLang="zh-TW" sz="2000" dirty="0" smtClean="0"/>
              <a:t>/presentation"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TW" sz="2000" dirty="0" err="1" smtClean="0"/>
              <a:t>xmlns:x</a:t>
            </a:r>
            <a:r>
              <a:rPr lang="en-US" altLang="zh-TW" sz="2000" dirty="0" smtClean="0"/>
              <a:t>="http://schemas.microsoft.com/</a:t>
            </a:r>
            <a:r>
              <a:rPr lang="en-US" altLang="zh-TW" sz="2000" dirty="0" err="1" smtClean="0"/>
              <a:t>winfx</a:t>
            </a:r>
            <a:r>
              <a:rPr lang="en-US" altLang="zh-TW" sz="2000" dirty="0" smtClean="0"/>
              <a:t>/2006/</a:t>
            </a:r>
            <a:r>
              <a:rPr lang="en-US" altLang="zh-TW" sz="2000" dirty="0" err="1" smtClean="0"/>
              <a:t>xaml</a:t>
            </a:r>
            <a:r>
              <a:rPr lang="en-US" altLang="zh-TW" sz="2000" dirty="0" smtClean="0"/>
              <a:t>"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TW" sz="2000" dirty="0" err="1" smtClean="0"/>
              <a:t>xmlns:local</a:t>
            </a:r>
            <a:r>
              <a:rPr lang="en-US" altLang="zh-TW" sz="2000" dirty="0" smtClean="0"/>
              <a:t>="</a:t>
            </a:r>
            <a:r>
              <a:rPr lang="en-US" altLang="zh-TW" sz="2000" dirty="0" err="1" smtClean="0"/>
              <a:t>using:AppBarControl</a:t>
            </a:r>
            <a:r>
              <a:rPr lang="en-US" altLang="zh-TW" sz="2000" dirty="0" smtClean="0"/>
              <a:t>"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TW" sz="2000" dirty="0" err="1" smtClean="0"/>
              <a:t>xmlns:d</a:t>
            </a:r>
            <a:r>
              <a:rPr lang="en-US" altLang="zh-TW" sz="2000" dirty="0" smtClean="0"/>
              <a:t>="http://schemas.microsoft.com/expression/blend/2008"</a:t>
            </a:r>
          </a:p>
          <a:p>
            <a:pPr>
              <a:defRPr/>
            </a:pPr>
            <a:r>
              <a:rPr lang="zh-TW" altLang="en-US" dirty="0" smtClean="0"/>
              <a:t>如上例，</a:t>
            </a:r>
            <a:r>
              <a:rPr lang="en-US" altLang="zh-TW" dirty="0" err="1" smtClean="0"/>
              <a:t>xmlns</a:t>
            </a:r>
            <a:r>
              <a:rPr lang="en-US" altLang="zh-TW" dirty="0" smtClean="0"/>
              <a:t> </a:t>
            </a:r>
            <a:r>
              <a:rPr lang="zh-TW" altLang="en-US" dirty="0" smtClean="0"/>
              <a:t>冒號 </a:t>
            </a:r>
            <a:r>
              <a:rPr lang="en-US" altLang="zh-TW" dirty="0" smtClean="0"/>
              <a:t>(:) </a:t>
            </a:r>
            <a:r>
              <a:rPr lang="zh-TW" altLang="en-US" dirty="0" smtClean="0"/>
              <a:t>後面接的是我們幫該 </a:t>
            </a:r>
            <a:r>
              <a:rPr lang="en-US" altLang="zh-TW" dirty="0" smtClean="0"/>
              <a:t>XML </a:t>
            </a:r>
            <a:r>
              <a:rPr lang="zh-TW" altLang="en-US" dirty="0" smtClean="0"/>
              <a:t>命名空間取的別名，而等號 </a:t>
            </a:r>
            <a:r>
              <a:rPr lang="en-US" altLang="zh-TW" dirty="0" smtClean="0"/>
              <a:t>(=) </a:t>
            </a:r>
            <a:r>
              <a:rPr lang="zh-TW" altLang="en-US" dirty="0" smtClean="0"/>
              <a:t>後面則是要參考的元件的命名空間路徑或是位置。</a:t>
            </a:r>
            <a:endParaRPr lang="en-US" altLang="zh-TW" dirty="0" smtClean="0"/>
          </a:p>
          <a:p>
            <a:pPr>
              <a:defRPr/>
            </a:pPr>
            <a:r>
              <a:rPr lang="zh-TW" altLang="en-US" dirty="0"/>
              <a:t>第一行</a:t>
            </a:r>
            <a:r>
              <a:rPr lang="zh-TW" altLang="en-US" dirty="0" smtClean="0"/>
              <a:t>並未指定任何的別名，因此它會被當作預設使用的 </a:t>
            </a:r>
            <a:r>
              <a:rPr lang="en-US" altLang="zh-TW" dirty="0" smtClean="0"/>
              <a:t>XML </a:t>
            </a:r>
            <a:r>
              <a:rPr lang="zh-TW" altLang="en-US" dirty="0" smtClean="0"/>
              <a:t>命名空間，預設的 </a:t>
            </a:r>
            <a:r>
              <a:rPr lang="en-US" altLang="zh-TW" dirty="0" smtClean="0"/>
              <a:t>XML </a:t>
            </a:r>
            <a:r>
              <a:rPr lang="zh-TW" altLang="en-US" dirty="0" smtClean="0"/>
              <a:t>命名空間可以讓我們不用透過指定別名的方式。</a:t>
            </a:r>
            <a:endParaRPr lang="zh-TW" altLang="en-US" dirty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8D851AB-A56C-4ECB-85E1-A430EF9110D0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51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XAML </a:t>
            </a:r>
            <a:r>
              <a:rPr lang="zh-TW" altLang="en-US" smtClean="0"/>
              <a:t>與內建控制項</a:t>
            </a:r>
          </a:p>
        </p:txBody>
      </p:sp>
      <p:sp>
        <p:nvSpPr>
          <p:cNvPr id="6144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相對的，我們在上面的例子引用了 </a:t>
            </a:r>
            <a:r>
              <a:rPr lang="en-US" altLang="zh-TW" smtClean="0"/>
              <a:t>AppBarControl </a:t>
            </a:r>
            <a:r>
              <a:rPr lang="zh-TW" altLang="en-US" smtClean="0"/>
              <a:t>這個命名空間，而且將它的別名取為 </a:t>
            </a:r>
            <a:r>
              <a:rPr lang="en-US" altLang="zh-TW" smtClean="0"/>
              <a:t>local</a:t>
            </a:r>
            <a:r>
              <a:rPr lang="zh-TW" altLang="en-US" smtClean="0"/>
              <a:t>，所以我們就可以透過指定特定命名空間的方式，在後面的 </a:t>
            </a:r>
            <a:r>
              <a:rPr lang="en-US" altLang="zh-TW" smtClean="0"/>
              <a:t>XAML </a:t>
            </a:r>
            <a:r>
              <a:rPr lang="zh-TW" altLang="en-US" smtClean="0"/>
              <a:t>中使用該命名空間裡面的控制項或是類別，例如：</a:t>
            </a:r>
          </a:p>
          <a:p>
            <a:pPr marL="180975" lvl="1" indent="0">
              <a:buFont typeface="Wingdings" pitchFamily="2" charset="2"/>
              <a:buNone/>
            </a:pPr>
            <a:r>
              <a:rPr lang="en-US" altLang="zh-TW" smtClean="0"/>
              <a:t>&lt;local:Page1/&gt;</a:t>
            </a:r>
          </a:p>
          <a:p>
            <a:pPr marL="180975" lvl="1" indent="0">
              <a:buFont typeface="Wingdings" pitchFamily="2" charset="2"/>
              <a:buNone/>
            </a:pPr>
            <a:r>
              <a:rPr lang="en-US" altLang="zh-TW" smtClean="0"/>
              <a:t>&lt;local:Page2/&gt;</a:t>
            </a:r>
          </a:p>
          <a:p>
            <a:r>
              <a:rPr lang="zh-TW" altLang="en-US" smtClean="0"/>
              <a:t>目前在預設的 </a:t>
            </a:r>
            <a:r>
              <a:rPr lang="en-US" altLang="zh-TW" smtClean="0"/>
              <a:t>XML </a:t>
            </a:r>
            <a:r>
              <a:rPr lang="zh-TW" altLang="en-US" smtClean="0"/>
              <a:t>命名空間中，包含了以下的控制項供 </a:t>
            </a:r>
            <a:r>
              <a:rPr lang="en-US" altLang="zh-TW" smtClean="0"/>
              <a:t>Metro Style Apps </a:t>
            </a:r>
            <a:r>
              <a:rPr lang="zh-TW" altLang="en-US" smtClean="0"/>
              <a:t>使用：</a:t>
            </a:r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C799AC7B-BD57-4802-8615-75693573EFB3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52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XAML </a:t>
            </a:r>
            <a:r>
              <a:rPr lang="zh-TW" altLang="en-US" smtClean="0"/>
              <a:t>與內建控制項</a:t>
            </a:r>
          </a:p>
        </p:txBody>
      </p:sp>
      <p:sp>
        <p:nvSpPr>
          <p:cNvPr id="6246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6246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B38A1CA0-F7EB-4B89-AEAA-2591BFF88209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53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700213"/>
            <a:ext cx="8670925" cy="450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Visual Studio 11 </a:t>
            </a:r>
            <a:r>
              <a:rPr lang="zh-TW" altLang="en-US" smtClean="0"/>
              <a:t>中提供的 </a:t>
            </a:r>
            <a:r>
              <a:rPr lang="en-US" altLang="zh-TW" smtClean="0"/>
              <a:t>Metro Style Apps </a:t>
            </a:r>
            <a:r>
              <a:rPr lang="zh-TW" altLang="en-US" smtClean="0"/>
              <a:t>專案樣版</a:t>
            </a:r>
          </a:p>
        </p:txBody>
      </p:sp>
      <p:sp>
        <p:nvSpPr>
          <p:cNvPr id="6349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Blank Application</a:t>
            </a:r>
            <a:r>
              <a:rPr lang="zh-TW" altLang="en-US" smtClean="0"/>
              <a:t>：顧名思義，就是空白的專案樣版，只提供一個空白的頁面，其餘的部份我們都得自行設計。</a:t>
            </a:r>
            <a:endParaRPr lang="en-US" altLang="zh-TW" smtClean="0"/>
          </a:p>
          <a:p>
            <a:r>
              <a:rPr lang="en-US" altLang="zh-TW" smtClean="0"/>
              <a:t>Grid Application</a:t>
            </a:r>
            <a:r>
              <a:rPr lang="zh-TW" altLang="en-US" smtClean="0"/>
              <a:t>：多頁式的專案樣版，提供了三層的巡覽</a:t>
            </a:r>
            <a:r>
              <a:rPr lang="en-US" altLang="zh-TW" smtClean="0"/>
              <a:t>(</a:t>
            </a:r>
            <a:r>
              <a:rPr lang="zh-TW" altLang="en-US" smtClean="0"/>
              <a:t>分類總覽頁、單一類別檢視頁、項目詳細資訊頁</a:t>
            </a:r>
            <a:r>
              <a:rPr lang="en-US" altLang="zh-TW" smtClean="0"/>
              <a:t>)</a:t>
            </a:r>
            <a:r>
              <a:rPr lang="zh-TW" altLang="en-US" smtClean="0"/>
              <a:t>檢視模式。</a:t>
            </a:r>
            <a:endParaRPr lang="en-US" altLang="zh-TW" smtClean="0"/>
          </a:p>
          <a:p>
            <a:r>
              <a:rPr lang="en-US" altLang="zh-TW" smtClean="0"/>
              <a:t>Split Application</a:t>
            </a:r>
            <a:r>
              <a:rPr lang="zh-TW" altLang="en-US" smtClean="0"/>
              <a:t>：兩頁式的專案樣版，提供了分類總覽頁與結合了類別項目列表與項目詳細資訊的頁面。</a:t>
            </a:r>
          </a:p>
        </p:txBody>
      </p:sp>
      <p:sp>
        <p:nvSpPr>
          <p:cNvPr id="6349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B905ECF5-A5BB-4266-9865-A0CF565BD79D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54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Visual Studio 11 </a:t>
            </a:r>
            <a:r>
              <a:rPr lang="zh-TW" altLang="en-US" smtClean="0"/>
              <a:t>中提供的 </a:t>
            </a:r>
            <a:r>
              <a:rPr lang="en-US" altLang="zh-TW" smtClean="0"/>
              <a:t>Metro Style Apps </a:t>
            </a:r>
            <a:r>
              <a:rPr lang="zh-TW" altLang="en-US" smtClean="0"/>
              <a:t>專案樣版</a:t>
            </a:r>
          </a:p>
        </p:txBody>
      </p:sp>
      <p:sp>
        <p:nvSpPr>
          <p:cNvPr id="6451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zh-TW" altLang="en-US" smtClean="0"/>
          </a:p>
        </p:txBody>
      </p:sp>
      <p:sp>
        <p:nvSpPr>
          <p:cNvPr id="6451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8BE40F60-E8AB-4AC4-BE74-4CBFEE6EF6EC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55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45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585913"/>
            <a:ext cx="6643687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Visual Studio 11 </a:t>
            </a:r>
            <a:r>
              <a:rPr lang="zh-TW" altLang="en-US" smtClean="0"/>
              <a:t>中提供的 </a:t>
            </a:r>
            <a:r>
              <a:rPr lang="en-US" altLang="zh-TW" smtClean="0"/>
              <a:t>Metro Style Apps </a:t>
            </a:r>
            <a:r>
              <a:rPr lang="zh-TW" altLang="en-US" smtClean="0"/>
              <a:t>專案樣版</a:t>
            </a:r>
          </a:p>
        </p:txBody>
      </p:sp>
      <p:sp>
        <p:nvSpPr>
          <p:cNvPr id="6553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6554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AB970D79-B504-4839-B341-C3A580D5E355}" type="slidenum">
              <a:rPr kumimoji="0" lang="en-US" altLang="zh-TW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</a:rPr>
              <a:pPr eaLnBrk="1" hangingPunct="1"/>
              <a:t>56</a:t>
            </a:fld>
            <a:endParaRPr kumimoji="0" lang="en-US" altLang="zh-TW">
              <a:solidFill>
                <a:srgbClr val="292929"/>
              </a:solidFill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55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635125"/>
            <a:ext cx="654050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Visual Studio 11 </a:t>
            </a:r>
            <a:r>
              <a:rPr lang="zh-TW" altLang="en-US" smtClean="0"/>
              <a:t>中提供的 </a:t>
            </a:r>
            <a:r>
              <a:rPr lang="en-US" altLang="zh-TW" smtClean="0"/>
              <a:t>Metro Style Apps </a:t>
            </a:r>
            <a:r>
              <a:rPr lang="zh-TW" altLang="en-US" smtClean="0"/>
              <a:t>專案樣版</a:t>
            </a:r>
          </a:p>
        </p:txBody>
      </p:sp>
      <p:sp>
        <p:nvSpPr>
          <p:cNvPr id="6656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6656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BB3177C4-4F40-4F4F-9146-079F267CE297}" type="slidenum">
              <a:rPr kumimoji="0" lang="en-US" altLang="zh-TW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</a:rPr>
              <a:pPr eaLnBrk="1" hangingPunct="1"/>
              <a:t>57</a:t>
            </a:fld>
            <a:endParaRPr kumimoji="0" lang="en-US" altLang="zh-TW">
              <a:solidFill>
                <a:srgbClr val="292929"/>
              </a:solidFill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65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585913"/>
            <a:ext cx="65913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Metro Style Apps </a:t>
            </a:r>
            <a:r>
              <a:rPr lang="zh-TW" altLang="en-US" smtClean="0"/>
              <a:t>的專案結構</a:t>
            </a:r>
          </a:p>
        </p:txBody>
      </p:sp>
      <p:sp>
        <p:nvSpPr>
          <p:cNvPr id="6758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與一般的 </a:t>
            </a:r>
            <a:r>
              <a:rPr lang="en-US" altLang="zh-TW" smtClean="0"/>
              <a:t>Desktop Apps </a:t>
            </a:r>
            <a:r>
              <a:rPr lang="zh-TW" altLang="en-US" smtClean="0"/>
              <a:t>不同的是，</a:t>
            </a:r>
            <a:r>
              <a:rPr lang="en-US" altLang="zh-TW" smtClean="0"/>
              <a:t>Metro Style Apps </a:t>
            </a:r>
            <a:r>
              <a:rPr lang="zh-TW" altLang="en-US" smtClean="0"/>
              <a:t>預設的參考元件只會有 </a:t>
            </a:r>
            <a:r>
              <a:rPr lang="en-US" altLang="zh-TW" smtClean="0"/>
              <a:t>.NET for Metro style apps </a:t>
            </a:r>
            <a:r>
              <a:rPr lang="zh-TW" altLang="en-US" smtClean="0"/>
              <a:t>和 </a:t>
            </a:r>
            <a:r>
              <a:rPr lang="en-US" altLang="zh-TW" smtClean="0"/>
              <a:t>Windows </a:t>
            </a:r>
            <a:r>
              <a:rPr lang="zh-TW" altLang="en-US" smtClean="0"/>
              <a:t>兩個元件，而這兩個元件就包含了所有平台內建的功能。</a:t>
            </a:r>
          </a:p>
        </p:txBody>
      </p:sp>
      <p:sp>
        <p:nvSpPr>
          <p:cNvPr id="6758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29DAD6B8-4484-4A18-8499-6407DF2E5FEA}" type="slidenum">
              <a:rPr kumimoji="0" lang="en-US" altLang="zh-TW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</a:rPr>
              <a:pPr eaLnBrk="1" hangingPunct="1"/>
              <a:t>58</a:t>
            </a:fld>
            <a:endParaRPr kumimoji="0" lang="en-US" altLang="zh-TW">
              <a:solidFill>
                <a:srgbClr val="292929"/>
              </a:solidFill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758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044825"/>
            <a:ext cx="3322638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Visual Studio 11 </a:t>
            </a:r>
            <a:r>
              <a:rPr lang="zh-TW" altLang="en-US" smtClean="0"/>
              <a:t>中提供的 </a:t>
            </a:r>
            <a:r>
              <a:rPr lang="en-US" altLang="zh-TW" smtClean="0"/>
              <a:t>Metro Style Apps </a:t>
            </a:r>
            <a:r>
              <a:rPr lang="zh-TW" altLang="en-US" smtClean="0"/>
              <a:t>專案樣版</a:t>
            </a:r>
          </a:p>
        </p:txBody>
      </p:sp>
      <p:sp>
        <p:nvSpPr>
          <p:cNvPr id="6861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smtClean="0"/>
          </a:p>
        </p:txBody>
      </p:sp>
      <p:sp>
        <p:nvSpPr>
          <p:cNvPr id="6861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A05A016-5DE1-41B6-B894-EBFE3AEE8020}" type="slidenum">
              <a:rPr kumimoji="0" lang="en-US" altLang="zh-TW">
                <a:latin typeface="Times New Roman" pitchFamily="18" charset="0"/>
                <a:ea typeface="標楷體" pitchFamily="65" charset="-120"/>
              </a:rPr>
              <a:pPr eaLnBrk="1" hangingPunct="1"/>
              <a:t>59</a:t>
            </a:fld>
            <a:endParaRPr kumimoji="0" lang="en-US" altLang="zh-TW"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86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598613"/>
            <a:ext cx="53149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zh-TW" altLang="en-US" smtClean="0"/>
              <a:t>成長歷程 </a:t>
            </a:r>
          </a:p>
        </p:txBody>
      </p:sp>
      <p:sp>
        <p:nvSpPr>
          <p:cNvPr id="1843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2007</a:t>
            </a:r>
            <a:r>
              <a:rPr lang="zh-TW" altLang="zh-TW" smtClean="0"/>
              <a:t>年</a:t>
            </a:r>
            <a:r>
              <a:rPr lang="en-US" altLang="zh-TW" smtClean="0"/>
              <a:t>11</a:t>
            </a:r>
            <a:r>
              <a:rPr lang="zh-TW" altLang="zh-TW" smtClean="0"/>
              <a:t>月，以</a:t>
            </a:r>
            <a:r>
              <a:rPr lang="en-US" altLang="zh-TW" smtClean="0"/>
              <a:t>Google</a:t>
            </a:r>
            <a:r>
              <a:rPr lang="zh-TW" altLang="zh-TW" smtClean="0"/>
              <a:t>為首的</a:t>
            </a:r>
            <a:r>
              <a:rPr lang="en-US" altLang="zh-TW" smtClean="0"/>
              <a:t>34</a:t>
            </a:r>
            <a:r>
              <a:rPr lang="zh-TW" altLang="zh-TW" smtClean="0"/>
              <a:t>家公司（包括手機製造商、手機晶片廠商、軟硬體供應商及電信業者）成立開放手機聯盟（</a:t>
            </a:r>
            <a:r>
              <a:rPr lang="en-US" altLang="zh-TW" smtClean="0"/>
              <a:t>Open Handset Alliance</a:t>
            </a:r>
            <a:r>
              <a:rPr lang="zh-TW" altLang="zh-TW" smtClean="0"/>
              <a:t>，</a:t>
            </a:r>
            <a:r>
              <a:rPr lang="en-US" altLang="zh-TW" smtClean="0"/>
              <a:t>OHA</a:t>
            </a:r>
            <a:r>
              <a:rPr lang="zh-TW" altLang="zh-TW" smtClean="0"/>
              <a:t>），並正式發佈</a:t>
            </a:r>
            <a:r>
              <a:rPr lang="en-US" altLang="zh-TW" smtClean="0"/>
              <a:t>Android</a:t>
            </a:r>
            <a:r>
              <a:rPr lang="zh-TW" altLang="zh-TW" smtClean="0"/>
              <a:t>平台</a:t>
            </a:r>
            <a:endParaRPr lang="en-US" altLang="zh-TW" smtClean="0"/>
          </a:p>
          <a:p>
            <a:r>
              <a:rPr lang="en-US" altLang="zh-TW" smtClean="0"/>
              <a:t>2008</a:t>
            </a:r>
            <a:r>
              <a:rPr lang="zh-TW" altLang="en-US" smtClean="0"/>
              <a:t>年</a:t>
            </a:r>
            <a:r>
              <a:rPr lang="en-US" altLang="zh-TW" smtClean="0"/>
              <a:t>9</a:t>
            </a:r>
            <a:r>
              <a:rPr lang="zh-TW" altLang="en-US" smtClean="0"/>
              <a:t>月，</a:t>
            </a:r>
            <a:r>
              <a:rPr lang="en-US" altLang="zh-TW" smtClean="0"/>
              <a:t>T-Mobile</a:t>
            </a:r>
            <a:r>
              <a:rPr lang="zh-TW" altLang="en-US" smtClean="0"/>
              <a:t>首度公佈第一台</a:t>
            </a:r>
            <a:r>
              <a:rPr lang="en-US" altLang="zh-TW" smtClean="0"/>
              <a:t>Android</a:t>
            </a:r>
            <a:r>
              <a:rPr lang="zh-TW" altLang="en-US" smtClean="0"/>
              <a:t>手機</a:t>
            </a:r>
          </a:p>
          <a:p>
            <a:r>
              <a:rPr lang="en-US" altLang="zh-TW" smtClean="0"/>
              <a:t>2009</a:t>
            </a:r>
            <a:r>
              <a:rPr lang="zh-TW" altLang="en-US" smtClean="0"/>
              <a:t>年</a:t>
            </a:r>
            <a:r>
              <a:rPr lang="en-US" altLang="zh-TW" smtClean="0"/>
              <a:t>5</a:t>
            </a:r>
            <a:r>
              <a:rPr lang="zh-TW" altLang="en-US" smtClean="0"/>
              <a:t>月，</a:t>
            </a:r>
            <a:r>
              <a:rPr lang="en-US" altLang="zh-TW" smtClean="0"/>
              <a:t>HTC</a:t>
            </a:r>
            <a:r>
              <a:rPr lang="zh-TW" altLang="en-US" smtClean="0"/>
              <a:t>第一款</a:t>
            </a:r>
            <a:r>
              <a:rPr lang="en-US" altLang="zh-TW" smtClean="0"/>
              <a:t>Android</a:t>
            </a:r>
            <a:r>
              <a:rPr lang="zh-TW" altLang="en-US" smtClean="0"/>
              <a:t>手機</a:t>
            </a:r>
            <a:r>
              <a:rPr lang="en-US" altLang="zh-TW" smtClean="0"/>
              <a:t>Magic</a:t>
            </a:r>
            <a:r>
              <a:rPr lang="zh-TW" altLang="en-US" smtClean="0"/>
              <a:t>正式在台發售</a:t>
            </a:r>
            <a:endParaRPr lang="en-US" altLang="zh-TW" smtClean="0"/>
          </a:p>
          <a:p>
            <a:r>
              <a:rPr lang="en-US" altLang="zh-TW" smtClean="0"/>
              <a:t>2010</a:t>
            </a:r>
            <a:r>
              <a:rPr lang="zh-TW" altLang="en-US" smtClean="0"/>
              <a:t>年第一季，</a:t>
            </a:r>
            <a:r>
              <a:rPr lang="en-US" altLang="zh-TW" smtClean="0"/>
              <a:t>Android</a:t>
            </a:r>
            <a:r>
              <a:rPr lang="zh-TW" altLang="en-US" smtClean="0"/>
              <a:t>在美國智慧型手機作業平台市場中，佔有率超越蘋果</a:t>
            </a:r>
            <a:r>
              <a:rPr lang="en-US" altLang="zh-TW" smtClean="0"/>
              <a:t>iPhone</a:t>
            </a:r>
            <a:r>
              <a:rPr lang="zh-TW" altLang="en-US" smtClean="0"/>
              <a:t>，奪下第二名</a:t>
            </a:r>
          </a:p>
          <a:p>
            <a:endParaRPr lang="zh-TW" altLang="en-US" smtClean="0"/>
          </a:p>
        </p:txBody>
      </p:sp>
      <p:sp>
        <p:nvSpPr>
          <p:cNvPr id="1843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9AC7E3D2-6F9B-4887-A7FE-11F22ED9514C}" type="slidenum">
              <a:rPr kumimoji="0" lang="zh-TW" altLang="en-US">
                <a:latin typeface="Times New Roman" pitchFamily="18" charset="0"/>
                <a:ea typeface="標楷體" pitchFamily="65" charset="-120"/>
              </a:rPr>
              <a:pPr eaLnBrk="1" hangingPunct="1"/>
              <a:t>6</a:t>
            </a:fld>
            <a:endParaRPr kumimoji="0" lang="zh-TW" altLang="en-US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Visual Studio 11 </a:t>
            </a:r>
            <a:r>
              <a:rPr lang="zh-TW" altLang="en-US" smtClean="0"/>
              <a:t>中提供的 </a:t>
            </a:r>
            <a:r>
              <a:rPr lang="en-US" altLang="zh-TW" smtClean="0"/>
              <a:t>Metro Style Apps </a:t>
            </a:r>
            <a:r>
              <a:rPr lang="zh-TW" altLang="en-US" smtClean="0"/>
              <a:t>專案樣版</a:t>
            </a:r>
          </a:p>
        </p:txBody>
      </p:sp>
      <p:sp>
        <p:nvSpPr>
          <p:cNvPr id="6963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在 </a:t>
            </a:r>
            <a:r>
              <a:rPr lang="en-US" altLang="zh-TW" smtClean="0"/>
              <a:t>Application UI </a:t>
            </a:r>
            <a:r>
              <a:rPr lang="zh-TW" altLang="en-US" smtClean="0"/>
              <a:t>頁籤裡，可以針對 </a:t>
            </a:r>
            <a:r>
              <a:rPr lang="en-US" altLang="zh-TW" smtClean="0"/>
              <a:t>App </a:t>
            </a:r>
            <a:r>
              <a:rPr lang="zh-TW" altLang="en-US" smtClean="0"/>
              <a:t>的顯示名稱、圖示、支援的呈現方式以及外觀相關等等參數進行設定。</a:t>
            </a:r>
          </a:p>
        </p:txBody>
      </p:sp>
      <p:sp>
        <p:nvSpPr>
          <p:cNvPr id="6963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7D160B12-FFAC-468F-9219-8B5B3E32F662}" type="slidenum">
              <a:rPr kumimoji="0" lang="en-US" altLang="zh-TW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</a:rPr>
              <a:pPr eaLnBrk="1" hangingPunct="1"/>
              <a:t>60</a:t>
            </a:fld>
            <a:endParaRPr kumimoji="0" lang="en-US" altLang="zh-TW">
              <a:solidFill>
                <a:srgbClr val="292929"/>
              </a:solidFill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963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708275"/>
            <a:ext cx="4321175" cy="371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Android</a:t>
            </a:r>
            <a:r>
              <a:rPr lang="zh-TW" altLang="en-US" smtClean="0"/>
              <a:t> </a:t>
            </a:r>
            <a:r>
              <a:rPr lang="en-US" altLang="zh-TW" smtClean="0"/>
              <a:t>vs. iOS vs. Windows 8</a:t>
            </a:r>
            <a:endParaRPr lang="zh-TW" altLang="en-US" smtClean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TW" altLang="zh-TW" dirty="0"/>
              <a:t>就開發</a:t>
            </a:r>
            <a:r>
              <a:rPr lang="en-US" altLang="zh-TW" dirty="0" smtClean="0"/>
              <a:t>Apps</a:t>
            </a:r>
            <a:r>
              <a:rPr lang="zh-TW" altLang="en-US" smtClean="0"/>
              <a:t>上架</a:t>
            </a:r>
            <a:r>
              <a:rPr lang="zh-TW" altLang="zh-TW" smtClean="0"/>
              <a:t>，</a:t>
            </a:r>
            <a:r>
              <a:rPr lang="zh-TW" altLang="zh-TW" dirty="0"/>
              <a:t>比較其間的主要</a:t>
            </a:r>
            <a:r>
              <a:rPr lang="zh-TW" altLang="zh-TW" dirty="0" smtClean="0"/>
              <a:t>差異</a:t>
            </a:r>
            <a:endParaRPr lang="en-US" altLang="zh-TW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zh-TW" altLang="en-US" dirty="0"/>
          </a:p>
        </p:txBody>
      </p:sp>
      <p:sp>
        <p:nvSpPr>
          <p:cNvPr id="70660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E89D8F8F-4E5B-4C57-B965-31AFBAC4E280}" type="slidenum">
              <a:rPr kumimoji="0" lang="zh-TW" altLang="en-US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</a:rPr>
              <a:pPr eaLnBrk="1" hangingPunct="1"/>
              <a:t>61</a:t>
            </a:fld>
            <a:endParaRPr kumimoji="0" lang="zh-TW" altLang="en-US">
              <a:solidFill>
                <a:srgbClr val="292929"/>
              </a:solidFill>
              <a:latin typeface="Times New Roman" pitchFamily="18" charset="0"/>
              <a:ea typeface="標楷體" pitchFamily="65" charset="-12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755650" y="2205038"/>
          <a:ext cx="7488239" cy="3721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46"/>
                <a:gridCol w="2304073"/>
                <a:gridCol w="1872060"/>
                <a:gridCol w="1872060"/>
              </a:tblGrid>
              <a:tr h="576072"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項目</a:t>
                      </a:r>
                      <a:endParaRPr lang="zh-TW" altLang="en-US" sz="2400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Android</a:t>
                      </a:r>
                      <a:endParaRPr lang="zh-TW" altLang="en-US" sz="2400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iPhone</a:t>
                      </a:r>
                      <a:endParaRPr lang="zh-TW" altLang="en-US" sz="2400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Windows 8</a:t>
                      </a:r>
                      <a:endParaRPr lang="zh-TW" altLang="en-US" sz="2400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72"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開發平台</a:t>
                      </a:r>
                      <a:endParaRPr lang="zh-TW" altLang="en-US" sz="2400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PC, Mac, Linux</a:t>
                      </a:r>
                      <a:endParaRPr lang="zh-TW" altLang="en-US" sz="2400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Mac</a:t>
                      </a:r>
                      <a:endParaRPr lang="zh-TW" altLang="en-US" sz="2400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Windows 8</a:t>
                      </a:r>
                      <a:endParaRPr lang="zh-TW" altLang="en-US" sz="2400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7247"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程式語言</a:t>
                      </a:r>
                      <a:endParaRPr lang="zh-TW" altLang="en-US" sz="2400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Java</a:t>
                      </a:r>
                      <a:endParaRPr lang="zh-TW" altLang="en-US" sz="2400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Objective</a:t>
                      </a:r>
                      <a:r>
                        <a:rPr lang="en-US" altLang="zh-TW" sz="2400" baseline="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C</a:t>
                      </a:r>
                      <a:endParaRPr lang="zh-TW" altLang="en-US" sz="2400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C++, C,VB</a:t>
                      </a:r>
                      <a:endParaRPr lang="zh-TW" altLang="en-US" sz="2400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87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App Market </a:t>
                      </a:r>
                      <a:r>
                        <a:rPr lang="zh-TW" altLang="en-US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授權金</a:t>
                      </a:r>
                      <a:endParaRPr lang="zh-TW" altLang="en-US" sz="2400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25</a:t>
                      </a:r>
                      <a:r>
                        <a:rPr lang="zh-TW" altLang="en-US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美元</a:t>
                      </a:r>
                      <a:endParaRPr lang="zh-TW" altLang="en-US" sz="2400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99</a:t>
                      </a:r>
                      <a:r>
                        <a:rPr lang="zh-TW" altLang="en-US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美元</a:t>
                      </a:r>
                      <a:r>
                        <a:rPr lang="en-US" altLang="zh-TW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/</a:t>
                      </a:r>
                      <a:r>
                        <a:rPr lang="zh-TW" altLang="en-US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年</a:t>
                      </a:r>
                      <a:endParaRPr lang="zh-TW" altLang="en-US" sz="2400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400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9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App</a:t>
                      </a:r>
                      <a:r>
                        <a:rPr lang="zh-TW" altLang="en-US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安裝</a:t>
                      </a:r>
                      <a:endParaRPr lang="zh-TW" altLang="en-US" sz="2400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Google Play</a:t>
                      </a:r>
                      <a:endParaRPr lang="zh-TW" altLang="en-US" sz="2400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App Store</a:t>
                      </a:r>
                      <a:endParaRPr lang="zh-TW" altLang="en-US" sz="2400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Windows 8 App Store</a:t>
                      </a:r>
                      <a:endParaRPr lang="zh-TW" altLang="en-US" sz="2400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1433" marR="91433" marT="45721" marB="4572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App</a:t>
            </a:r>
            <a:r>
              <a:rPr lang="zh-TW" altLang="en-US" smtClean="0"/>
              <a:t>開發</a:t>
            </a:r>
          </a:p>
        </p:txBody>
      </p:sp>
      <p:sp>
        <p:nvSpPr>
          <p:cNvPr id="7168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原生應用程式開發</a:t>
            </a:r>
            <a:endParaRPr lang="en-US" altLang="zh-TW" dirty="0" smtClean="0"/>
          </a:p>
          <a:p>
            <a:r>
              <a:rPr lang="en-US" altLang="zh-TW" dirty="0" smtClean="0"/>
              <a:t>Web</a:t>
            </a:r>
            <a:r>
              <a:rPr lang="zh-TW" altLang="en-US" dirty="0" smtClean="0"/>
              <a:t>應用程式開發</a:t>
            </a:r>
            <a:endParaRPr lang="en-US" altLang="zh-TW" dirty="0" smtClean="0"/>
          </a:p>
          <a:p>
            <a:r>
              <a:rPr lang="en-US" altLang="zh-TW" dirty="0" smtClean="0"/>
              <a:t>Web</a:t>
            </a:r>
            <a:r>
              <a:rPr lang="zh-TW" altLang="en-US" dirty="0" smtClean="0"/>
              <a:t>與原生混合式開發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是以 </a:t>
            </a:r>
            <a:r>
              <a:rPr lang="en-US" altLang="zh-TW" dirty="0" smtClean="0"/>
              <a:t>Web  </a:t>
            </a:r>
            <a:r>
              <a:rPr lang="zh-TW" altLang="en-US" dirty="0" smtClean="0"/>
              <a:t>應用程式做為基礎，使用網頁技術開發應用程式，因此絕大多數網頁設計者可以踏入行動裝置應用程式開發者之路，大幅降低設計行動裝置應用程式的門檻；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設計完成的 </a:t>
            </a:r>
            <a:r>
              <a:rPr lang="en-US" altLang="zh-TW" dirty="0" smtClean="0"/>
              <a:t>Web  </a:t>
            </a:r>
            <a:r>
              <a:rPr lang="zh-TW" altLang="en-US" dirty="0" smtClean="0"/>
              <a:t>應用程式可以使用適當的包裝框架系統 </a:t>
            </a:r>
            <a:r>
              <a:rPr lang="en-US" altLang="zh-TW" dirty="0" smtClean="0"/>
              <a:t>(Wrapper Framework) </a:t>
            </a:r>
            <a:r>
              <a:rPr lang="zh-TW" altLang="en-US" dirty="0" smtClean="0"/>
              <a:t>如 </a:t>
            </a:r>
            <a:r>
              <a:rPr lang="en-US" altLang="zh-TW" dirty="0" err="1" smtClean="0"/>
              <a:t>PhoneGap</a:t>
            </a:r>
            <a:r>
              <a:rPr lang="zh-TW" altLang="en-US" dirty="0" smtClean="0"/>
              <a:t>，將其包裝成可離線執行的行動裝置應用程式。</a:t>
            </a:r>
            <a:endParaRPr lang="en-US" altLang="zh-TW" dirty="0" smtClean="0"/>
          </a:p>
          <a:p>
            <a:r>
              <a:rPr lang="en-US" altLang="zh-TW" dirty="0"/>
              <a:t>App </a:t>
            </a:r>
            <a:r>
              <a:rPr lang="en-US" altLang="zh-TW" dirty="0" smtClean="0"/>
              <a:t>Inventor: </a:t>
            </a:r>
            <a:r>
              <a:rPr lang="en-US" altLang="zh-TW" dirty="0">
                <a:hlinkClick r:id="rId2"/>
              </a:rPr>
              <a:t>http://appinventor.mit.edu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</a:t>
            </a:r>
            <a:endParaRPr lang="zh-TW" altLang="en-US" dirty="0" smtClean="0"/>
          </a:p>
          <a:p>
            <a:endParaRPr lang="zh-TW" altLang="en-US" dirty="0" smtClean="0"/>
          </a:p>
        </p:txBody>
      </p:sp>
      <p:sp>
        <p:nvSpPr>
          <p:cNvPr id="7168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4A1101A1-54C8-4825-B3DE-ECE87CB69B97}" type="slidenum">
              <a:rPr kumimoji="0" lang="en-US" altLang="zh-TW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</a:rPr>
              <a:pPr eaLnBrk="1" hangingPunct="1"/>
              <a:t>62</a:t>
            </a:fld>
            <a:endParaRPr kumimoji="0" lang="en-US" altLang="zh-TW">
              <a:solidFill>
                <a:srgbClr val="292929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標題 3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zh-TW" altLang="en-US" smtClean="0"/>
              <a:t>原生應用程式</a:t>
            </a:r>
          </a:p>
        </p:txBody>
      </p:sp>
      <p:sp>
        <p:nvSpPr>
          <p:cNvPr id="73731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原生應用程式可以完全掌控行動裝置的各項硬體應用，如照相機、各種感測器、</a:t>
            </a:r>
            <a:r>
              <a:rPr lang="en-US" altLang="zh-TW" dirty="0" smtClean="0"/>
              <a:t>GPS </a:t>
            </a:r>
            <a:r>
              <a:rPr lang="zh-TW" altLang="en-US" dirty="0" smtClean="0"/>
              <a:t>等，也可輕易取用手機的各資訊，如聯絡人、收發簡訊、撥號等，將行動裝置的效能發揮到極致。</a:t>
            </a:r>
          </a:p>
          <a:p>
            <a:r>
              <a:rPr lang="zh-TW" altLang="en-US" dirty="0" smtClean="0"/>
              <a:t>但原生應用程式也有下列限制，使開發原生應用程式變成一件困難的工作：</a:t>
            </a:r>
            <a:endParaRPr lang="en-US" altLang="zh-TW" dirty="0" smtClean="0"/>
          </a:p>
          <a:p>
            <a:pPr lvl="1"/>
            <a:r>
              <a:rPr lang="zh-TW" altLang="en-US" b="1" dirty="0" smtClean="0"/>
              <a:t>程式複雜</a:t>
            </a:r>
            <a:r>
              <a:rPr lang="zh-TW" altLang="en-US" dirty="0" smtClean="0"/>
              <a:t>：不論是使用 </a:t>
            </a:r>
            <a:r>
              <a:rPr lang="en-US" altLang="zh-TW" dirty="0" smtClean="0"/>
              <a:t>Java </a:t>
            </a:r>
            <a:r>
              <a:rPr lang="zh-TW" altLang="en-US" dirty="0" smtClean="0"/>
              <a:t>或 </a:t>
            </a:r>
            <a:r>
              <a:rPr lang="en-US" altLang="zh-TW" dirty="0" smtClean="0"/>
              <a:t>Objective-C </a:t>
            </a:r>
            <a:r>
              <a:rPr lang="zh-TW" altLang="en-US" dirty="0" smtClean="0"/>
              <a:t>開發原生應用程式，都不是一件簡單的事，即使要設計一個功能簡單的原生應用程式，也需要半年以上的程式設計經驗才能完成，如果是功能複雜且完整的應用程式，就算是經驗豐富的程式設計者，付出的時間及精力也很可觀。</a:t>
            </a:r>
          </a:p>
        </p:txBody>
      </p:sp>
      <p:sp>
        <p:nvSpPr>
          <p:cNvPr id="7373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C7C528C8-431B-446C-BF4A-606DF2D68460}" type="slidenum">
              <a:rPr kumimoji="0" lang="en-US" altLang="zh-TW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</a:rPr>
              <a:pPr eaLnBrk="1" hangingPunct="1"/>
              <a:t>63</a:t>
            </a:fld>
            <a:endParaRPr kumimoji="0" lang="en-US" altLang="zh-TW">
              <a:solidFill>
                <a:srgbClr val="292929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標題 3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zh-TW" altLang="en-US" smtClean="0"/>
              <a:t>原生應用程式</a:t>
            </a:r>
          </a:p>
        </p:txBody>
      </p:sp>
      <p:sp>
        <p:nvSpPr>
          <p:cNvPr id="7475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TW" altLang="en-US" smtClean="0"/>
              <a:t>行動裝置平台眾多：目前主要的行動裝置平台有 </a:t>
            </a:r>
            <a:r>
              <a:rPr lang="en-US" altLang="zh-TW" smtClean="0"/>
              <a:t>Android</a:t>
            </a:r>
            <a:r>
              <a:rPr lang="zh-TW" altLang="en-US" smtClean="0"/>
              <a:t>、</a:t>
            </a:r>
            <a:r>
              <a:rPr lang="en-US" altLang="zh-TW" smtClean="0"/>
              <a:t>iOS</a:t>
            </a:r>
            <a:r>
              <a:rPr lang="zh-TW" altLang="en-US" smtClean="0"/>
              <a:t>、</a:t>
            </a:r>
            <a:r>
              <a:rPr lang="en-US" altLang="zh-TW" smtClean="0"/>
              <a:t>BlackBerry</a:t>
            </a:r>
            <a:r>
              <a:rPr lang="zh-TW" altLang="en-US" smtClean="0"/>
              <a:t>、</a:t>
            </a:r>
            <a:r>
              <a:rPr lang="en-US" altLang="zh-TW" smtClean="0"/>
              <a:t>webOS  </a:t>
            </a:r>
            <a:r>
              <a:rPr lang="zh-TW" altLang="en-US" smtClean="0"/>
              <a:t>及 </a:t>
            </a:r>
            <a:r>
              <a:rPr lang="en-US" altLang="zh-TW" smtClean="0"/>
              <a:t>symbian</a:t>
            </a:r>
            <a:r>
              <a:rPr lang="zh-TW" altLang="en-US" smtClean="0"/>
              <a:t>，為了讓更多使用者可以享受應用程式的好處，開發的應用程式最好是各種行動裝置平台都可執行。不同行動裝置平台由於系統不同，必須撰寫不同的程式碼。</a:t>
            </a:r>
          </a:p>
          <a:p>
            <a:pPr lvl="1"/>
            <a:r>
              <a:rPr lang="zh-TW" altLang="en-US" smtClean="0"/>
              <a:t>不同平台使用不同語言：在不同平台上撰寫原生應用程式需使用不同的程式語言及 </a:t>
            </a:r>
            <a:r>
              <a:rPr lang="en-US" altLang="zh-TW" smtClean="0"/>
              <a:t>IDE </a:t>
            </a:r>
            <a:r>
              <a:rPr lang="zh-TW" altLang="en-US" smtClean="0"/>
              <a:t>整合環境，例如：</a:t>
            </a:r>
            <a:r>
              <a:rPr lang="en-US" altLang="zh-TW" smtClean="0"/>
              <a:t>Android </a:t>
            </a:r>
            <a:r>
              <a:rPr lang="zh-TW" altLang="en-US" smtClean="0"/>
              <a:t>原生應用程式通常以 </a:t>
            </a:r>
            <a:r>
              <a:rPr lang="en-US" altLang="zh-TW" smtClean="0"/>
              <a:t>Java </a:t>
            </a:r>
            <a:r>
              <a:rPr lang="zh-TW" altLang="en-US" smtClean="0"/>
              <a:t>語言在 </a:t>
            </a:r>
            <a:r>
              <a:rPr lang="en-US" altLang="zh-TW" smtClean="0"/>
              <a:t>Eclipse </a:t>
            </a:r>
            <a:r>
              <a:rPr lang="zh-TW" altLang="en-US" smtClean="0"/>
              <a:t>中開發， </a:t>
            </a:r>
            <a:r>
              <a:rPr lang="en-US" altLang="zh-TW" smtClean="0"/>
              <a:t>iOS </a:t>
            </a:r>
            <a:r>
              <a:rPr lang="zh-TW" altLang="en-US" smtClean="0"/>
              <a:t>使用 </a:t>
            </a:r>
            <a:r>
              <a:rPr lang="en-US" altLang="zh-TW" smtClean="0"/>
              <a:t>Objective-C </a:t>
            </a:r>
            <a:r>
              <a:rPr lang="zh-TW" altLang="en-US" smtClean="0"/>
              <a:t>和 </a:t>
            </a:r>
            <a:r>
              <a:rPr lang="en-US" altLang="zh-TW" smtClean="0"/>
              <a:t>Xcode </a:t>
            </a:r>
            <a:r>
              <a:rPr lang="zh-TW" altLang="en-US" smtClean="0"/>
              <a:t>撰寫程式，而 </a:t>
            </a:r>
            <a:r>
              <a:rPr lang="en-US" altLang="zh-TW" smtClean="0"/>
              <a:t>Windows Phone </a:t>
            </a:r>
            <a:r>
              <a:rPr lang="zh-TW" altLang="en-US" smtClean="0"/>
              <a:t>則以 </a:t>
            </a:r>
            <a:r>
              <a:rPr lang="en-US" altLang="zh-TW" smtClean="0"/>
              <a:t>C# </a:t>
            </a:r>
            <a:r>
              <a:rPr lang="zh-TW" altLang="en-US" smtClean="0"/>
              <a:t>語言在 </a:t>
            </a:r>
            <a:r>
              <a:rPr lang="en-US" altLang="zh-TW" smtClean="0"/>
              <a:t>Visual Studio </a:t>
            </a:r>
            <a:r>
              <a:rPr lang="zh-TW" altLang="en-US" smtClean="0"/>
              <a:t>設計。如果設計各種平台皆可使用的原生應用程式，必須熟練各種程式語言及整合開發環境。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標題 2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Web </a:t>
            </a:r>
            <a:r>
              <a:rPr lang="zh-TW" altLang="en-US" smtClean="0"/>
              <a:t>應用程式</a:t>
            </a:r>
          </a:p>
        </p:txBody>
      </p:sp>
      <p:sp>
        <p:nvSpPr>
          <p:cNvPr id="75779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原生應用程式無法在各種行動裝置平台上同時使用，但各種行動裝置上的瀏覽器其核心技術大致相同，如果在瀏覽器中執行應用程式，就可以解決應用程式跨平台的問題，這種在瀏覽器中執行的應用程式，稱為 </a:t>
            </a:r>
            <a:r>
              <a:rPr lang="en-US" altLang="zh-TW" smtClean="0"/>
              <a:t>Web  </a:t>
            </a:r>
            <a:r>
              <a:rPr lang="zh-TW" altLang="en-US" smtClean="0"/>
              <a:t>應用</a:t>
            </a:r>
            <a:endParaRPr lang="en-US" altLang="zh-TW" smtClean="0"/>
          </a:p>
        </p:txBody>
      </p:sp>
      <p:pic>
        <p:nvPicPr>
          <p:cNvPr id="757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3500438"/>
            <a:ext cx="4264025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Web </a:t>
            </a:r>
            <a:r>
              <a:rPr lang="zh-TW" altLang="en-US" smtClean="0"/>
              <a:t>應用程式</a:t>
            </a:r>
          </a:p>
        </p:txBody>
      </p:sp>
      <p:sp>
        <p:nvSpPr>
          <p:cNvPr id="7680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Web </a:t>
            </a:r>
            <a:r>
              <a:rPr lang="zh-TW" altLang="en-US" dirty="0" smtClean="0"/>
              <a:t>應用程式雖然可以跨平台執行，但也有不少缺失，使得 </a:t>
            </a:r>
            <a:r>
              <a:rPr lang="en-US" altLang="zh-TW" dirty="0" smtClean="0"/>
              <a:t>Web </a:t>
            </a:r>
            <a:r>
              <a:rPr lang="zh-TW" altLang="en-US" dirty="0" smtClean="0"/>
              <a:t>應用程式的數量遠不及原生應用程式：</a:t>
            </a:r>
          </a:p>
          <a:p>
            <a:pPr lvl="1"/>
            <a:r>
              <a:rPr lang="zh-TW" altLang="en-US" sz="2400" dirty="0" smtClean="0"/>
              <a:t>必須有網路才能執行：</a:t>
            </a:r>
            <a:r>
              <a:rPr lang="en-US" altLang="zh-TW" sz="2400" dirty="0" smtClean="0"/>
              <a:t>Web </a:t>
            </a:r>
            <a:r>
              <a:rPr lang="zh-TW" altLang="en-US" sz="2400" dirty="0" smtClean="0"/>
              <a:t>應用程式是在瀏覽器中執行，如果環境中沒有連上網路，</a:t>
            </a:r>
            <a:r>
              <a:rPr lang="en-US" altLang="zh-TW" sz="2400" dirty="0" smtClean="0"/>
              <a:t>Web </a:t>
            </a:r>
            <a:r>
              <a:rPr lang="zh-TW" altLang="en-US" sz="2400" dirty="0" smtClean="0"/>
              <a:t>應用程式將無用武之地。儘管 </a:t>
            </a:r>
            <a:r>
              <a:rPr lang="en-US" altLang="zh-TW" sz="2400" dirty="0" smtClean="0"/>
              <a:t>HTML5 </a:t>
            </a:r>
            <a:r>
              <a:rPr lang="zh-TW" altLang="en-US" sz="2400" dirty="0" smtClean="0"/>
              <a:t>中有離線網頁的功能，但其應用的限制頗多，目前甚少網頁具備此功能。</a:t>
            </a:r>
          </a:p>
          <a:p>
            <a:pPr lvl="1"/>
            <a:r>
              <a:rPr lang="zh-TW" altLang="en-US" sz="2400" dirty="0" smtClean="0"/>
              <a:t>對行動裝置硬體支援不足：行動裝置的硬體設備繁多，也是一般大眾使用行動裝置的主要目的，例如撥號、照相、感測器等，</a:t>
            </a:r>
            <a:r>
              <a:rPr lang="en-US" altLang="zh-TW" sz="2400" dirty="0" smtClean="0"/>
              <a:t>Web </a:t>
            </a:r>
            <a:r>
              <a:rPr lang="zh-TW" altLang="en-US" sz="2400" dirty="0" smtClean="0"/>
              <a:t>應用程式通常無法使用這些硬體設備，使得可以在行動裝置上使用 </a:t>
            </a:r>
            <a:r>
              <a:rPr lang="en-US" altLang="zh-TW" sz="2400" dirty="0" smtClean="0"/>
              <a:t>Web </a:t>
            </a:r>
            <a:r>
              <a:rPr lang="zh-TW" altLang="en-US" sz="2400" dirty="0" smtClean="0"/>
              <a:t>應用程式的功能大打折扣。</a:t>
            </a:r>
          </a:p>
        </p:txBody>
      </p:sp>
      <p:sp>
        <p:nvSpPr>
          <p:cNvPr id="7680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2408664B-1C85-4E10-B320-9D4F64DAC7D5}" type="slidenum">
              <a:rPr kumimoji="0" lang="en-US" altLang="zh-TW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</a:rPr>
              <a:pPr eaLnBrk="1" hangingPunct="1"/>
              <a:t>66</a:t>
            </a:fld>
            <a:endParaRPr kumimoji="0" lang="en-US" altLang="zh-TW">
              <a:solidFill>
                <a:srgbClr val="292929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Web </a:t>
            </a:r>
            <a:r>
              <a:rPr lang="zh-TW" altLang="en-US" smtClean="0"/>
              <a:t>應用程式</a:t>
            </a:r>
          </a:p>
        </p:txBody>
      </p:sp>
      <p:sp>
        <p:nvSpPr>
          <p:cNvPr id="7782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TW" altLang="en-US" sz="2400" smtClean="0"/>
              <a:t>瀏覽器操作不便：</a:t>
            </a:r>
            <a:r>
              <a:rPr lang="en-US" altLang="zh-TW" sz="2400" smtClean="0"/>
              <a:t>Web </a:t>
            </a:r>
            <a:r>
              <a:rPr lang="zh-TW" altLang="en-US" sz="2400" smtClean="0"/>
              <a:t>應用程式必須在瀏覽器中執行，行動裝置的螢幕較小，在瀏覽器觀看資料需不斷移動及縮放螢幕；如果要輸入網址或資料時，使用虛擬鍵盤極不方便。</a:t>
            </a:r>
          </a:p>
        </p:txBody>
      </p:sp>
      <p:sp>
        <p:nvSpPr>
          <p:cNvPr id="7782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53C8592D-6B61-4248-AA58-ACA3F0656B0E}" type="slidenum">
              <a:rPr kumimoji="0" lang="en-US" altLang="zh-TW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</a:rPr>
              <a:pPr eaLnBrk="1" hangingPunct="1"/>
              <a:t>67</a:t>
            </a:fld>
            <a:endParaRPr kumimoji="0" lang="en-US" altLang="zh-TW">
              <a:solidFill>
                <a:srgbClr val="292929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標題 2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zh-TW" altLang="en-US" dirty="0" smtClean="0"/>
              <a:t>混合式應用程式</a:t>
            </a:r>
          </a:p>
        </p:txBody>
      </p:sp>
      <p:sp>
        <p:nvSpPr>
          <p:cNvPr id="78851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混合式應用程式是以 </a:t>
            </a:r>
            <a:r>
              <a:rPr lang="en-US" altLang="zh-TW" dirty="0" smtClean="0"/>
              <a:t>Web  </a:t>
            </a:r>
            <a:r>
              <a:rPr lang="zh-TW" altLang="en-US" dirty="0" smtClean="0"/>
              <a:t>應用程式做為基礎，使用網頁技術開發應用程式，因此絕大多數網頁設計者可以踏入行動裝置應用程式開發者之路，大幅降低設計行動裝置應用程式的門檻；設計完成的 </a:t>
            </a:r>
            <a:r>
              <a:rPr lang="en-US" altLang="zh-TW" dirty="0" smtClean="0"/>
              <a:t>Web  </a:t>
            </a:r>
            <a:r>
              <a:rPr lang="zh-TW" altLang="en-US" dirty="0" smtClean="0"/>
              <a:t>應用程式使用適當的包裝框架系統 </a:t>
            </a:r>
            <a:r>
              <a:rPr lang="en-US" altLang="zh-TW" dirty="0" smtClean="0"/>
              <a:t>(Wrapper Framework)  </a:t>
            </a:r>
            <a:r>
              <a:rPr lang="zh-TW" altLang="en-US" dirty="0" smtClean="0"/>
              <a:t>如 </a:t>
            </a:r>
            <a:r>
              <a:rPr lang="en-US" altLang="zh-TW" dirty="0" err="1" smtClean="0"/>
              <a:t>PhoneGap</a:t>
            </a:r>
            <a:r>
              <a:rPr lang="zh-TW" altLang="en-US" dirty="0" smtClean="0"/>
              <a:t>，將其包裝成可離線執行的行動裝置應用程式。</a:t>
            </a:r>
            <a:endParaRPr lang="en-US" altLang="zh-TW" dirty="0" smtClean="0"/>
          </a:p>
          <a:p>
            <a:r>
              <a:rPr lang="zh-TW" altLang="en-US" dirty="0"/>
              <a:t>混合式應用程式的開發及維護成本低，稍有電腦基礎者就能進入開發行列，已是初學行動裝置應用程式的首選。本書的應用程式範例皆是以混合式應用程式方法開發，功能絕不比原生應用程式遜色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開發混合式行動應用程式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混合式應用程式目前正處於蓬勃發展時期，不但吸引大批原本對 </a:t>
            </a:r>
            <a:r>
              <a:rPr lang="en-US" altLang="zh-TW" dirty="0"/>
              <a:t>Java</a:t>
            </a:r>
            <a:r>
              <a:rPr lang="zh-TW" altLang="en-US" dirty="0"/>
              <a:t>、</a:t>
            </a:r>
            <a:r>
              <a:rPr lang="en-US" altLang="zh-TW" dirty="0"/>
              <a:t>Objective-C </a:t>
            </a:r>
            <a:r>
              <a:rPr lang="zh-TW" altLang="en-US" dirty="0"/>
              <a:t>語言卻步的網頁設計者投入，也使許多原生應用程式擁護者轉為設計混合式應用程式。混合式應用程式的特點有：</a:t>
            </a:r>
          </a:p>
          <a:p>
            <a:pPr lvl="1"/>
            <a:r>
              <a:rPr lang="zh-TW" altLang="en-US" b="1" dirty="0"/>
              <a:t>降低開發及維護成本</a:t>
            </a:r>
            <a:r>
              <a:rPr lang="zh-TW" altLang="en-US" dirty="0"/>
              <a:t>：使用網頁技術開發，只要會設計網頁就能開發行動裝置應用程式；網頁使用的是 </a:t>
            </a:r>
            <a:r>
              <a:rPr lang="en-US" altLang="zh-TW" dirty="0"/>
              <a:t>HTML</a:t>
            </a:r>
            <a:r>
              <a:rPr lang="zh-TW" altLang="en-US" dirty="0"/>
              <a:t>、</a:t>
            </a:r>
            <a:r>
              <a:rPr lang="en-US" altLang="zh-TW" dirty="0"/>
              <a:t>CSS </a:t>
            </a:r>
            <a:r>
              <a:rPr lang="zh-TW" altLang="en-US" dirty="0"/>
              <a:t>及 </a:t>
            </a:r>
            <a:r>
              <a:rPr lang="en-US" altLang="zh-TW" dirty="0"/>
              <a:t>JavaScript </a:t>
            </a:r>
            <a:r>
              <a:rPr lang="zh-TW" altLang="en-US" dirty="0"/>
              <a:t>這些較簡易的語言，非常容易維護。</a:t>
            </a:r>
          </a:p>
          <a:p>
            <a:pPr lvl="1"/>
            <a:r>
              <a:rPr lang="zh-TW" altLang="en-US" b="1" dirty="0"/>
              <a:t>可跨各種行動裝置平台</a:t>
            </a:r>
            <a:r>
              <a:rPr lang="zh-TW" altLang="en-US" dirty="0"/>
              <a:t>：混合式應用程式是以 </a:t>
            </a:r>
            <a:r>
              <a:rPr lang="en-US" altLang="zh-TW" dirty="0"/>
              <a:t>Web </a:t>
            </a:r>
            <a:r>
              <a:rPr lang="zh-TW" altLang="en-US" dirty="0"/>
              <a:t>應用程式為基礎，也是使用瀏覽器做為基底，所以可在各種行動裝置平台上執行。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AF56B-831E-4C8D-9911-D9972316811E}" type="slidenum">
              <a:rPr lang="en-US" altLang="zh-TW" smtClean="0"/>
              <a:pPr>
                <a:defRPr/>
              </a:pPr>
              <a:t>69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1256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zh-TW" altLang="en-US" smtClean="0"/>
              <a:t>成長歷程 </a:t>
            </a:r>
          </a:p>
        </p:txBody>
      </p:sp>
      <p:sp>
        <p:nvSpPr>
          <p:cNvPr id="1945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2010</a:t>
            </a:r>
            <a:r>
              <a:rPr lang="zh-TW" altLang="zh-TW" smtClean="0"/>
              <a:t>年第二季，</a:t>
            </a:r>
            <a:r>
              <a:rPr lang="en-US" altLang="zh-TW" smtClean="0"/>
              <a:t>Android</a:t>
            </a:r>
            <a:r>
              <a:rPr lang="zh-TW" altLang="zh-TW" smtClean="0"/>
              <a:t>在美國智慧型手機作業平台市場中，佔有率超越黑莓機，越居第一名</a:t>
            </a:r>
            <a:endParaRPr lang="en-US" altLang="zh-TW" smtClean="0"/>
          </a:p>
          <a:p>
            <a:r>
              <a:rPr lang="en-US" altLang="zh-TW" smtClean="0"/>
              <a:t>2011</a:t>
            </a:r>
            <a:r>
              <a:rPr lang="zh-TW" altLang="zh-TW" smtClean="0"/>
              <a:t>年</a:t>
            </a:r>
            <a:r>
              <a:rPr lang="en-US" altLang="zh-TW" smtClean="0"/>
              <a:t>1</a:t>
            </a:r>
            <a:r>
              <a:rPr lang="zh-TW" altLang="zh-TW" smtClean="0"/>
              <a:t>月發佈針對平板電腦使用的</a:t>
            </a:r>
            <a:r>
              <a:rPr lang="en-US" altLang="zh-TW" smtClean="0"/>
              <a:t>Android 3.0</a:t>
            </a:r>
            <a:r>
              <a:rPr lang="zh-TW" altLang="zh-TW" smtClean="0"/>
              <a:t>，宣告</a:t>
            </a:r>
            <a:r>
              <a:rPr lang="en-US" altLang="zh-TW" smtClean="0"/>
              <a:t>Android</a:t>
            </a:r>
            <a:r>
              <a:rPr lang="zh-TW" altLang="zh-TW" smtClean="0"/>
              <a:t>系統正式跨足平板電腦領域</a:t>
            </a:r>
            <a:endParaRPr lang="en-US" altLang="zh-TW" smtClean="0"/>
          </a:p>
          <a:p>
            <a:r>
              <a:rPr lang="en-US" altLang="zh-TW" smtClean="0"/>
              <a:t>2011</a:t>
            </a:r>
            <a:r>
              <a:rPr lang="zh-TW" altLang="en-US" smtClean="0"/>
              <a:t>年</a:t>
            </a:r>
            <a:r>
              <a:rPr lang="en-US" altLang="zh-TW" smtClean="0"/>
              <a:t>10</a:t>
            </a:r>
            <a:r>
              <a:rPr lang="zh-TW" altLang="en-US" smtClean="0"/>
              <a:t>月，</a:t>
            </a:r>
            <a:r>
              <a:rPr lang="en-US" altLang="zh-TW" smtClean="0"/>
              <a:t>Android 4.0</a:t>
            </a:r>
            <a:r>
              <a:rPr lang="zh-TW" altLang="en-US" smtClean="0"/>
              <a:t>問世，強化了網路管理、語音辦識、影像識別、及相機功能，適用手機及平板電腦，讓兩種平台有一致的軟體介面</a:t>
            </a:r>
          </a:p>
          <a:p>
            <a:endParaRPr lang="zh-TW" altLang="en-US" smtClean="0"/>
          </a:p>
        </p:txBody>
      </p:sp>
      <p:sp>
        <p:nvSpPr>
          <p:cNvPr id="19460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6231B4FF-2DDA-440C-9ED4-02DC53982239}" type="slidenum">
              <a:rPr kumimoji="0" lang="zh-TW" altLang="en-US">
                <a:latin typeface="Times New Roman" pitchFamily="18" charset="0"/>
                <a:ea typeface="標楷體" pitchFamily="65" charset="-120"/>
              </a:rPr>
              <a:pPr eaLnBrk="1" hangingPunct="1"/>
              <a:t>7</a:t>
            </a:fld>
            <a:endParaRPr kumimoji="0" lang="zh-TW" altLang="en-US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開發混合式行動應用程式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CC9900"/>
              </a:buClr>
            </a:pPr>
            <a:r>
              <a:rPr lang="zh-TW" altLang="en-US" dirty="0">
                <a:solidFill>
                  <a:srgbClr val="292929"/>
                </a:solidFill>
              </a:rPr>
              <a:t>混合式應用程式的特點有</a:t>
            </a:r>
            <a:r>
              <a:rPr lang="zh-TW" altLang="en-US" dirty="0" smtClean="0">
                <a:solidFill>
                  <a:srgbClr val="292929"/>
                </a:solidFill>
              </a:rPr>
              <a:t>：</a:t>
            </a:r>
            <a:endParaRPr lang="en-US" altLang="zh-TW" dirty="0" smtClean="0"/>
          </a:p>
          <a:p>
            <a:pPr lvl="1"/>
            <a:r>
              <a:rPr lang="zh-TW" altLang="en-US" b="1" dirty="0" smtClean="0"/>
              <a:t>可</a:t>
            </a:r>
            <a:r>
              <a:rPr lang="zh-TW" altLang="en-US" b="1" dirty="0"/>
              <a:t>使用硬體設備</a:t>
            </a:r>
            <a:r>
              <a:rPr lang="zh-TW" altLang="en-US" dirty="0"/>
              <a:t>：混合式應用程式可經由兩種方式來使用硬體設備：大部分包裝框架系統會提供以 </a:t>
            </a:r>
            <a:r>
              <a:rPr lang="en-US" altLang="zh-TW" dirty="0"/>
              <a:t>API </a:t>
            </a:r>
            <a:r>
              <a:rPr lang="zh-TW" altLang="en-US" dirty="0"/>
              <a:t>方式結合硬體設備，例如 </a:t>
            </a:r>
            <a:r>
              <a:rPr lang="en-US" altLang="zh-TW" dirty="0" err="1"/>
              <a:t>PhoneGap</a:t>
            </a:r>
            <a:r>
              <a:rPr lang="en-US" altLang="zh-TW" dirty="0"/>
              <a:t> API </a:t>
            </a:r>
            <a:r>
              <a:rPr lang="zh-TW" altLang="en-US" dirty="0"/>
              <a:t>可執行照相、播放聲音等功能；第二種方式是以外掛方式將用原生程式開發的功能涵蓋進來。</a:t>
            </a:r>
          </a:p>
          <a:p>
            <a:pPr lvl="1"/>
            <a:r>
              <a:rPr lang="zh-TW" altLang="en-US" b="1" dirty="0"/>
              <a:t>可以離線執行</a:t>
            </a:r>
            <a:r>
              <a:rPr lang="zh-TW" altLang="en-US" dirty="0"/>
              <a:t>：經過包裝的混合式應用程式，安裝的方式與原生應用程式相同，不需開啟瀏覽器，也不必連上網路就能執行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AF56B-831E-4C8D-9911-D9972316811E}" type="slidenum">
              <a:rPr lang="en-US" altLang="zh-TW" smtClean="0"/>
              <a:pPr>
                <a:defRPr/>
              </a:pPr>
              <a:t>70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494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開發混合式行動應用程式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混合式應用程式的特點有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b="1" dirty="0" smtClean="0"/>
              <a:t>介面</a:t>
            </a:r>
            <a:r>
              <a:rPr lang="zh-TW" altLang="en-US" b="1" dirty="0"/>
              <a:t>與程式設計分離</a:t>
            </a:r>
            <a:r>
              <a:rPr lang="zh-TW" altLang="en-US" dirty="0"/>
              <a:t>：混合式應用程式的內容由 </a:t>
            </a:r>
            <a:r>
              <a:rPr lang="en-US" altLang="zh-TW" dirty="0"/>
              <a:t>HTML5  </a:t>
            </a:r>
            <a:r>
              <a:rPr lang="zh-TW" altLang="en-US" dirty="0"/>
              <a:t>呈現，外觀用 </a:t>
            </a:r>
            <a:r>
              <a:rPr lang="en-US" altLang="zh-TW" dirty="0"/>
              <a:t>CSS3 </a:t>
            </a:r>
            <a:r>
              <a:rPr lang="zh-TW" altLang="en-US" dirty="0"/>
              <a:t>設定，功能則以 </a:t>
            </a:r>
            <a:r>
              <a:rPr lang="en-US" altLang="zh-TW" dirty="0"/>
              <a:t>JavaScript </a:t>
            </a:r>
            <a:r>
              <a:rPr lang="zh-TW" altLang="en-US" dirty="0"/>
              <a:t>撰寫。較複雜的混合式應用程式會將內容置於「</a:t>
            </a:r>
            <a:r>
              <a:rPr lang="en-US" altLang="zh-TW" dirty="0"/>
              <a:t>.html</a:t>
            </a:r>
            <a:r>
              <a:rPr lang="zh-TW" altLang="en-US" dirty="0"/>
              <a:t>」網頁檔、外觀設定置於「</a:t>
            </a:r>
            <a:r>
              <a:rPr lang="en-US" altLang="zh-TW" dirty="0"/>
              <a:t>.</a:t>
            </a:r>
            <a:r>
              <a:rPr lang="en-US" altLang="zh-TW" dirty="0" err="1"/>
              <a:t>css</a:t>
            </a:r>
            <a:r>
              <a:rPr lang="zh-TW" altLang="en-US" dirty="0"/>
              <a:t>」樣式檔、</a:t>
            </a:r>
            <a:r>
              <a:rPr lang="en-US" altLang="zh-TW" dirty="0"/>
              <a:t>JavaScript  </a:t>
            </a:r>
            <a:r>
              <a:rPr lang="zh-TW" altLang="en-US" dirty="0"/>
              <a:t>程式置於「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」 程式檔中，使應用程式易讀好維護，也易於分工設計。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AF56B-831E-4C8D-9911-D9972316811E}" type="slidenum">
              <a:rPr lang="en-US" altLang="zh-TW" smtClean="0"/>
              <a:pPr>
                <a:defRPr/>
              </a:pPr>
              <a:t>71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764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標題 3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zh-TW" altLang="en-US" smtClean="0"/>
              <a:t>開發混合式應用程式的軟體</a:t>
            </a:r>
          </a:p>
        </p:txBody>
      </p:sp>
      <p:sp>
        <p:nvSpPr>
          <p:cNvPr id="82947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smtClean="0">
                <a:solidFill>
                  <a:srgbClr val="CC6600"/>
                </a:solidFill>
              </a:rPr>
              <a:t>介面設計工具</a:t>
            </a:r>
            <a:endParaRPr lang="en-US" altLang="zh-TW" b="1" smtClean="0">
              <a:solidFill>
                <a:srgbClr val="CC6600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altLang="zh-TW" smtClean="0"/>
              <a:t>	</a:t>
            </a:r>
            <a:r>
              <a:rPr lang="zh-TW" altLang="en-US" smtClean="0"/>
              <a:t>以往應用程式及網頁程式的介面設計工具 </a:t>
            </a:r>
            <a:r>
              <a:rPr lang="en-US" altLang="zh-TW" smtClean="0"/>
              <a:t>(UI Component Tool)  </a:t>
            </a:r>
            <a:r>
              <a:rPr lang="zh-TW" altLang="en-US" smtClean="0"/>
              <a:t>如 </a:t>
            </a:r>
            <a:r>
              <a:rPr lang="en-US" altLang="zh-TW" smtClean="0"/>
              <a:t>Visual Basic</a:t>
            </a:r>
            <a:r>
              <a:rPr lang="zh-TW" altLang="en-US" smtClean="0"/>
              <a:t>、</a:t>
            </a:r>
            <a:r>
              <a:rPr lang="en-US" altLang="zh-TW" smtClean="0"/>
              <a:t>Asp.Net  </a:t>
            </a:r>
            <a:r>
              <a:rPr lang="zh-TW" altLang="en-US" smtClean="0"/>
              <a:t>等，都不再適合設計行動裝置應用程式的介面，必須尋找最佳的行動裝置應用程式介面設計軟體，才能事半功倍。目前使用最多的行動裝置應用程式介面設計工具為 </a:t>
            </a:r>
            <a:r>
              <a:rPr lang="en-US" altLang="zh-TW" smtClean="0"/>
              <a:t>jQuery Mobile  </a:t>
            </a:r>
            <a:r>
              <a:rPr lang="zh-TW" altLang="en-US" smtClean="0"/>
              <a:t>及 </a:t>
            </a:r>
            <a:r>
              <a:rPr lang="en-US" altLang="zh-TW" smtClean="0"/>
              <a:t>Sencha Touch</a:t>
            </a:r>
            <a:r>
              <a:rPr lang="zh-TW" altLang="en-US" smtClean="0"/>
              <a:t>，本書將以 </a:t>
            </a:r>
            <a:r>
              <a:rPr lang="en-US" altLang="zh-TW" smtClean="0"/>
              <a:t>jQuery Mobile </a:t>
            </a:r>
            <a:r>
              <a:rPr lang="zh-TW" altLang="en-US" smtClean="0"/>
              <a:t>做為介面設計工具，使用方法將在第三、四章詳細講解。</a:t>
            </a:r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標題 3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zh-TW" altLang="en-US" dirty="0" smtClean="0"/>
              <a:t>開發混合式應用程式的軟體</a:t>
            </a:r>
          </a:p>
        </p:txBody>
      </p:sp>
      <p:sp>
        <p:nvSpPr>
          <p:cNvPr id="83971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smtClean="0">
                <a:solidFill>
                  <a:srgbClr val="CC6600"/>
                </a:solidFill>
              </a:rPr>
              <a:t>包裝框架系統</a:t>
            </a:r>
            <a:endParaRPr lang="en-US" altLang="zh-TW" b="1" smtClean="0">
              <a:solidFill>
                <a:srgbClr val="CC6600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altLang="zh-TW" smtClean="0"/>
              <a:t>	</a:t>
            </a:r>
            <a:r>
              <a:rPr lang="zh-TW" altLang="en-US" smtClean="0"/>
              <a:t>目前使用最多的混合式應用程式包裝框架系統為 </a:t>
            </a:r>
            <a:r>
              <a:rPr lang="en-US" altLang="zh-TW" smtClean="0"/>
              <a:t>PhoneGap  </a:t>
            </a:r>
            <a:r>
              <a:rPr lang="zh-TW" altLang="en-US" smtClean="0"/>
              <a:t>及 </a:t>
            </a:r>
            <a:r>
              <a:rPr lang="en-US" altLang="zh-TW" smtClean="0"/>
              <a:t>Titanium</a:t>
            </a:r>
            <a:r>
              <a:rPr lang="zh-TW" altLang="en-US" smtClean="0"/>
              <a:t>。</a:t>
            </a:r>
            <a:r>
              <a:rPr lang="en-US" altLang="zh-TW" smtClean="0"/>
              <a:t>PhoneGap </a:t>
            </a:r>
            <a:r>
              <a:rPr lang="zh-TW" altLang="en-US" smtClean="0"/>
              <a:t>支援 </a:t>
            </a:r>
            <a:r>
              <a:rPr lang="en-US" altLang="zh-TW" smtClean="0"/>
              <a:t>Android</a:t>
            </a:r>
            <a:r>
              <a:rPr lang="zh-TW" altLang="en-US" smtClean="0"/>
              <a:t>、</a:t>
            </a:r>
            <a:r>
              <a:rPr lang="en-US" altLang="zh-TW" smtClean="0"/>
              <a:t>iOS</a:t>
            </a:r>
            <a:r>
              <a:rPr lang="zh-TW" altLang="en-US" smtClean="0"/>
              <a:t>、</a:t>
            </a:r>
            <a:r>
              <a:rPr lang="en-US" altLang="zh-TW" smtClean="0"/>
              <a:t>BlackBerry</a:t>
            </a:r>
            <a:r>
              <a:rPr lang="zh-TW" altLang="en-US" smtClean="0"/>
              <a:t>、</a:t>
            </a:r>
            <a:r>
              <a:rPr lang="en-US" altLang="zh-TW" smtClean="0"/>
              <a:t>webOS </a:t>
            </a:r>
            <a:r>
              <a:rPr lang="zh-TW" altLang="en-US" smtClean="0"/>
              <a:t>及 </a:t>
            </a:r>
            <a:r>
              <a:rPr lang="en-US" altLang="zh-TW" smtClean="0"/>
              <a:t>symbian </a:t>
            </a:r>
            <a:r>
              <a:rPr lang="zh-TW" altLang="en-US" smtClean="0"/>
              <a:t>平台，幾乎包含所有行動裝置。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開發混合式應用程式的軟體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網頁編輯軟體</a:t>
            </a:r>
          </a:p>
          <a:p>
            <a:pPr lvl="1"/>
            <a:r>
              <a:rPr lang="zh-TW" altLang="en-US" dirty="0" smtClean="0"/>
              <a:t>最後</a:t>
            </a:r>
            <a:r>
              <a:rPr lang="zh-TW" altLang="en-US" dirty="0"/>
              <a:t>是網頁編輯軟體。由於混合式應用程式是以網頁設計為基礎，選用一套功能強大的網頁編輯軟體將可使設計工具如虎添翼，尤其是需具有「所見即所得」功能，在設計階段就可觀察執行時的結果。網頁編輯軟體非常多，如 </a:t>
            </a:r>
            <a:r>
              <a:rPr lang="en-US" altLang="zh-TW" dirty="0" err="1"/>
              <a:t>Dreamwaever</a:t>
            </a:r>
            <a:r>
              <a:rPr lang="zh-TW" altLang="en-US" dirty="0"/>
              <a:t>、</a:t>
            </a:r>
            <a:r>
              <a:rPr lang="en-US" altLang="zh-TW" dirty="0" err="1"/>
              <a:t>Frontpage</a:t>
            </a:r>
            <a:r>
              <a:rPr lang="zh-TW" altLang="en-US" dirty="0"/>
              <a:t>、</a:t>
            </a:r>
            <a:r>
              <a:rPr lang="en-US" altLang="zh-TW" dirty="0"/>
              <a:t>NVU</a:t>
            </a:r>
            <a:r>
              <a:rPr lang="zh-TW" altLang="en-US" dirty="0"/>
              <a:t>、</a:t>
            </a:r>
            <a:r>
              <a:rPr lang="en-US" altLang="zh-TW" dirty="0" err="1"/>
              <a:t>KompoZer</a:t>
            </a:r>
            <a:r>
              <a:rPr lang="en-US" altLang="zh-TW" dirty="0"/>
              <a:t>  </a:t>
            </a:r>
            <a:r>
              <a:rPr lang="zh-TW" altLang="en-US" dirty="0" smtClean="0"/>
              <a:t>等。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AF56B-831E-4C8D-9911-D9972316811E}" type="slidenum">
              <a:rPr lang="en-US" altLang="zh-TW" smtClean="0"/>
              <a:pPr>
                <a:defRPr/>
              </a:pPr>
              <a:t>74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134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開發混合式應用程式的軟體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AF56B-831E-4C8D-9911-D9972316811E}" type="slidenum">
              <a:rPr lang="en-US" altLang="zh-TW" smtClean="0"/>
              <a:pPr>
                <a:defRPr/>
              </a:pPr>
              <a:t>75</a:t>
            </a:fld>
            <a:endParaRPr lang="en-US" altLang="zh-TW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092" y="1628775"/>
            <a:ext cx="6642278" cy="453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604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zh-TW" altLang="en-US" dirty="0" smtClean="0"/>
              <a:t>混合式應用程式相關網頁技術</a:t>
            </a:r>
          </a:p>
        </p:txBody>
      </p:sp>
      <p:sp>
        <p:nvSpPr>
          <p:cNvPr id="86019" name="內容版面配置區 2"/>
          <p:cNvSpPr>
            <a:spLocks noGrp="1"/>
          </p:cNvSpPr>
          <p:nvPr>
            <p:ph idx="1"/>
          </p:nvPr>
        </p:nvSpPr>
        <p:spPr>
          <a:xfrm>
            <a:off x="457200" y="1647825"/>
            <a:ext cx="6635750" cy="4525963"/>
          </a:xfrm>
        </p:spPr>
        <p:txBody>
          <a:bodyPr/>
          <a:lstStyle/>
          <a:p>
            <a:r>
              <a:rPr lang="en-US" altLang="zh-TW" b="1" smtClean="0">
                <a:solidFill>
                  <a:srgbClr val="CC6600"/>
                </a:solidFill>
              </a:rPr>
              <a:t>HTML5</a:t>
            </a:r>
          </a:p>
          <a:p>
            <a:pPr>
              <a:buFont typeface="Wingdings" pitchFamily="2" charset="2"/>
              <a:buNone/>
            </a:pPr>
            <a:r>
              <a:rPr lang="en-US" altLang="zh-TW" smtClean="0"/>
              <a:t>	HTML5 </a:t>
            </a:r>
            <a:r>
              <a:rPr lang="zh-TW" altLang="en-US" smtClean="0"/>
              <a:t>是目前最新版的 </a:t>
            </a:r>
            <a:r>
              <a:rPr lang="en-US" altLang="zh-TW" smtClean="0"/>
              <a:t>HTML</a:t>
            </a:r>
            <a:r>
              <a:rPr lang="zh-TW" altLang="en-US" smtClean="0"/>
              <a:t>，其中包含大量多媒體技術，直到現在，</a:t>
            </a:r>
            <a:r>
              <a:rPr lang="en-US" altLang="zh-TW" smtClean="0"/>
              <a:t>W3C </a:t>
            </a:r>
            <a:r>
              <a:rPr lang="zh-TW" altLang="en-US" smtClean="0"/>
              <a:t>仍在持續制定 </a:t>
            </a:r>
            <a:r>
              <a:rPr lang="en-US" altLang="zh-TW" smtClean="0"/>
              <a:t>HTML5 </a:t>
            </a:r>
            <a:r>
              <a:rPr lang="zh-TW" altLang="en-US" smtClean="0"/>
              <a:t>的規格</a:t>
            </a:r>
            <a:endParaRPr lang="en-US" altLang="zh-TW" smtClean="0"/>
          </a:p>
          <a:p>
            <a:pPr>
              <a:buFont typeface="Wingdings" pitchFamily="2" charset="2"/>
              <a:buNone/>
            </a:pPr>
            <a:r>
              <a:rPr lang="en-US" altLang="zh-TW" smtClean="0"/>
              <a:t>	HTML5 </a:t>
            </a:r>
            <a:r>
              <a:rPr lang="zh-TW" altLang="en-US" smtClean="0"/>
              <a:t>已逐漸擺脫純粹編排網頁內容的標記語言，不但新增了多個標籤來增進多媒體功能，也提供 </a:t>
            </a:r>
            <a:r>
              <a:rPr lang="en-US" altLang="zh-TW" smtClean="0"/>
              <a:t>API </a:t>
            </a:r>
            <a:r>
              <a:rPr lang="zh-TW" altLang="en-US" smtClean="0"/>
              <a:t>來建立複雜的 </a:t>
            </a:r>
            <a:r>
              <a:rPr lang="en-US" altLang="zh-TW" smtClean="0"/>
              <a:t>Web </a:t>
            </a:r>
            <a:r>
              <a:rPr lang="zh-TW" altLang="en-US" smtClean="0"/>
              <a:t>應用程式。另外，</a:t>
            </a:r>
            <a:r>
              <a:rPr lang="en-US" altLang="zh-TW" smtClean="0"/>
              <a:t>HTML5  </a:t>
            </a:r>
            <a:r>
              <a:rPr lang="zh-TW" altLang="en-US" smtClean="0"/>
              <a:t>可以支援手機及平板電腦等行動裝置，建立跨平台的行動裝置應用程式</a:t>
            </a:r>
            <a:endParaRPr lang="en-US" altLang="zh-TW" smtClean="0"/>
          </a:p>
          <a:p>
            <a:endParaRPr lang="zh-TW" altLang="en-US" smtClean="0"/>
          </a:p>
        </p:txBody>
      </p:sp>
      <p:pic>
        <p:nvPicPr>
          <p:cNvPr id="860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628775"/>
            <a:ext cx="165735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1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2394FF0-8EAD-45A2-8BD1-3F42F4DE11E4}" type="slidenum">
              <a:rPr kumimoji="0" lang="en-US" altLang="zh-TW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</a:rPr>
              <a:pPr eaLnBrk="1" hangingPunct="1"/>
              <a:t>76</a:t>
            </a:fld>
            <a:endParaRPr kumimoji="0" lang="en-US" altLang="zh-TW">
              <a:solidFill>
                <a:srgbClr val="292929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混合式應用程式相關網頁技術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CSS3</a:t>
            </a:r>
          </a:p>
          <a:p>
            <a:pPr lvl="1"/>
            <a:r>
              <a:rPr lang="en-US" altLang="zh-TW" dirty="0" smtClean="0"/>
              <a:t>CSS </a:t>
            </a:r>
            <a:r>
              <a:rPr lang="en-US" altLang="zh-TW" dirty="0"/>
              <a:t>(Cascading Style Sheet) </a:t>
            </a:r>
            <a:r>
              <a:rPr lang="zh-TW" altLang="en-US" dirty="0"/>
              <a:t>稱為階層樣式表，是以描述式語言定義介面的外觀及格式，可用於 </a:t>
            </a:r>
            <a:r>
              <a:rPr lang="en-US" altLang="zh-TW" dirty="0"/>
              <a:t>HTML </a:t>
            </a:r>
            <a:r>
              <a:rPr lang="zh-TW" altLang="en-US" dirty="0"/>
              <a:t>及 </a:t>
            </a:r>
            <a:r>
              <a:rPr lang="en-US" altLang="zh-TW" dirty="0"/>
              <a:t>XML </a:t>
            </a:r>
            <a:r>
              <a:rPr lang="zh-TW" altLang="en-US" dirty="0"/>
              <a:t>型態的文件中。</a:t>
            </a:r>
          </a:p>
          <a:p>
            <a:pPr lvl="1"/>
            <a:r>
              <a:rPr lang="zh-TW" altLang="en-US" dirty="0" smtClean="0"/>
              <a:t>在</a:t>
            </a:r>
            <a:r>
              <a:rPr lang="zh-TW" altLang="en-US" dirty="0"/>
              <a:t>混合式應用程式中使用動畫效果時，因必須透過瀏覽器再顯示於行動裝置螢幕，通常展現的效率不佳。如果使用 </a:t>
            </a:r>
            <a:r>
              <a:rPr lang="en-US" altLang="zh-TW" dirty="0"/>
              <a:t>CSS3 </a:t>
            </a:r>
            <a:r>
              <a:rPr lang="zh-TW" altLang="en-US" dirty="0"/>
              <a:t>的動畫特性來建立混合式應用程式中的動畫，效率可大幅提升。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AF56B-831E-4C8D-9911-D9972316811E}" type="slidenum">
              <a:rPr lang="en-US" altLang="zh-TW" smtClean="0"/>
              <a:pPr>
                <a:defRPr/>
              </a:pPr>
              <a:t>77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338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混合式應用程式相關網頁技術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當初</a:t>
            </a:r>
            <a:r>
              <a:rPr lang="zh-TW" altLang="en-US" dirty="0"/>
              <a:t>開發 </a:t>
            </a:r>
            <a:r>
              <a:rPr lang="en-US" altLang="zh-TW" dirty="0"/>
              <a:t>JavaScript </a:t>
            </a:r>
            <a:r>
              <a:rPr lang="zh-TW" altLang="en-US" dirty="0"/>
              <a:t>時，就將 </a:t>
            </a:r>
            <a:r>
              <a:rPr lang="en-US" altLang="zh-TW" dirty="0"/>
              <a:t>JavaScript </a:t>
            </a:r>
            <a:r>
              <a:rPr lang="zh-TW" altLang="en-US" dirty="0"/>
              <a:t>定位為簡易腳本語言，即使是沒有程式設計語言基礎的網頁設計者，也可以使用 </a:t>
            </a:r>
            <a:r>
              <a:rPr lang="en-US" altLang="zh-TW" dirty="0"/>
              <a:t>JavaScript  </a:t>
            </a:r>
            <a:r>
              <a:rPr lang="zh-TW" altLang="en-US" dirty="0"/>
              <a:t>撰寫與使用者互動的網頁內容，就因為其淺顯易懂的特性，吸引大量程式設計者加入；也由於眾多支持者，目前幾乎所有常用的網頁互動功能都已有現成函式可以使用，設計者只要稍做修改就可符合自己需求，節省許多開發時間，造成更多 </a:t>
            </a:r>
            <a:r>
              <a:rPr lang="en-US" altLang="zh-TW" dirty="0"/>
              <a:t>JavaScript  </a:t>
            </a:r>
            <a:r>
              <a:rPr lang="zh-TW" altLang="en-US" dirty="0"/>
              <a:t>愛用者。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AF56B-831E-4C8D-9911-D9972316811E}" type="slidenum">
              <a:rPr lang="en-US" altLang="zh-TW" smtClean="0"/>
              <a:pPr>
                <a:defRPr/>
              </a:pPr>
              <a:t>78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88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jQuery</a:t>
            </a:r>
            <a:r>
              <a:rPr lang="en-US" altLang="zh-TW" dirty="0"/>
              <a:t> </a:t>
            </a:r>
            <a:r>
              <a:rPr lang="en-US" altLang="zh-TW" dirty="0" smtClean="0"/>
              <a:t>Mobile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隨著</a:t>
            </a:r>
            <a:r>
              <a:rPr lang="zh-TW" altLang="en-US" dirty="0"/>
              <a:t>行動裝置的普及，</a:t>
            </a:r>
            <a:r>
              <a:rPr lang="en-US" altLang="zh-TW" dirty="0" err="1"/>
              <a:t>jQuery</a:t>
            </a:r>
            <a:r>
              <a:rPr lang="en-US" altLang="zh-TW" dirty="0"/>
              <a:t> </a:t>
            </a:r>
            <a:r>
              <a:rPr lang="zh-TW" altLang="en-US" dirty="0"/>
              <a:t>與行動裝置上的使用格格不入，尤其在行動裝置的使用介面更是無用武之地。於是 </a:t>
            </a:r>
            <a:r>
              <a:rPr lang="en-US" altLang="zh-TW" dirty="0" err="1"/>
              <a:t>jQuery</a:t>
            </a:r>
            <a:r>
              <a:rPr lang="en-US" altLang="zh-TW" dirty="0"/>
              <a:t> </a:t>
            </a:r>
            <a:r>
              <a:rPr lang="zh-TW" altLang="en-US" dirty="0"/>
              <a:t>發展小組在 </a:t>
            </a:r>
            <a:r>
              <a:rPr lang="en-US" altLang="zh-TW" dirty="0"/>
              <a:t>2011 </a:t>
            </a:r>
            <a:r>
              <a:rPr lang="zh-TW" altLang="en-US" dirty="0"/>
              <a:t>年 </a:t>
            </a:r>
            <a:r>
              <a:rPr lang="en-US" altLang="zh-TW" dirty="0"/>
              <a:t>11 </a:t>
            </a:r>
            <a:r>
              <a:rPr lang="zh-TW" altLang="en-US" dirty="0"/>
              <a:t>月發表 </a:t>
            </a:r>
            <a:r>
              <a:rPr lang="en-US" altLang="zh-TW" dirty="0" err="1"/>
              <a:t>jQuery</a:t>
            </a:r>
            <a:r>
              <a:rPr lang="en-US" altLang="zh-TW" dirty="0"/>
              <a:t> Mobile 1.0 </a:t>
            </a:r>
            <a:r>
              <a:rPr lang="zh-TW" altLang="en-US" dirty="0"/>
              <a:t>正式版，針對行動裝置的使用介面提出最有效率的解決方案，如：觸控螢幕的使用、功能選項的製作等。</a:t>
            </a:r>
            <a:r>
              <a:rPr lang="en-US" altLang="zh-TW" dirty="0" err="1"/>
              <a:t>jQuery</a:t>
            </a:r>
            <a:r>
              <a:rPr lang="en-US" altLang="zh-TW" dirty="0"/>
              <a:t> Mobile </a:t>
            </a:r>
            <a:r>
              <a:rPr lang="zh-TW" altLang="en-US" dirty="0"/>
              <a:t>對行動裝置介面的完整</a:t>
            </a:r>
            <a:r>
              <a:rPr lang="zh-TW" altLang="en-US" dirty="0" smtClean="0"/>
              <a:t>支援。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AF56B-831E-4C8D-9911-D9972316811E}" type="slidenum">
              <a:rPr lang="en-US" altLang="zh-TW" smtClean="0"/>
              <a:pPr>
                <a:defRPr/>
              </a:pPr>
              <a:t>79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9023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zh-TW" altLang="en-US" smtClean="0"/>
              <a:t>成長歷程</a:t>
            </a:r>
          </a:p>
        </p:txBody>
      </p:sp>
      <p:sp>
        <p:nvSpPr>
          <p:cNvPr id="2048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2012</a:t>
            </a:r>
            <a:r>
              <a:rPr lang="zh-TW" altLang="zh-TW" smtClean="0"/>
              <a:t>年</a:t>
            </a:r>
            <a:r>
              <a:rPr lang="en-US" altLang="zh-TW" smtClean="0"/>
              <a:t>6</a:t>
            </a:r>
            <a:r>
              <a:rPr lang="zh-TW" altLang="zh-TW" smtClean="0"/>
              <a:t>月，推出</a:t>
            </a:r>
            <a:r>
              <a:rPr lang="en-US" altLang="zh-TW" smtClean="0"/>
              <a:t>Android 4.1</a:t>
            </a:r>
            <a:r>
              <a:rPr lang="zh-TW" altLang="zh-TW" smtClean="0"/>
              <a:t>版，</a:t>
            </a:r>
            <a:endParaRPr lang="en-US" altLang="zh-TW" smtClean="0"/>
          </a:p>
          <a:p>
            <a:pPr lvl="1"/>
            <a:r>
              <a:rPr lang="zh-TW" altLang="zh-TW" smtClean="0"/>
              <a:t>採用三重緩衝（</a:t>
            </a:r>
            <a:r>
              <a:rPr lang="en-US" altLang="zh-TW" smtClean="0"/>
              <a:t>triple buffering</a:t>
            </a:r>
            <a:r>
              <a:rPr lang="zh-TW" altLang="zh-TW" smtClean="0"/>
              <a:t>）顯示處理技術，提升介面操作的流暢度</a:t>
            </a:r>
            <a:endParaRPr lang="en-US" altLang="zh-TW" smtClean="0"/>
          </a:p>
          <a:p>
            <a:pPr lvl="1"/>
            <a:r>
              <a:rPr lang="en-US" altLang="zh-TW" smtClean="0"/>
              <a:t>Google search</a:t>
            </a:r>
            <a:r>
              <a:rPr lang="zh-TW" altLang="zh-TW" smtClean="0"/>
              <a:t>部份支援自然語意搜尋及語音輸入</a:t>
            </a:r>
            <a:endParaRPr lang="en-US" altLang="zh-TW" smtClean="0"/>
          </a:p>
          <a:p>
            <a:pPr lvl="1"/>
            <a:r>
              <a:rPr lang="zh-TW" altLang="zh-TW" smtClean="0"/>
              <a:t>新增</a:t>
            </a:r>
            <a:r>
              <a:rPr lang="en-US" altLang="zh-TW" smtClean="0"/>
              <a:t>Google Now</a:t>
            </a:r>
            <a:r>
              <a:rPr lang="zh-TW" altLang="zh-TW" smtClean="0"/>
              <a:t>服務，可根據使用者的現況，自動提供即時的資訊</a:t>
            </a:r>
            <a:endParaRPr lang="en-US" altLang="zh-TW" smtClean="0"/>
          </a:p>
          <a:p>
            <a:pPr lvl="1"/>
            <a:r>
              <a:rPr lang="zh-TW" altLang="zh-TW" smtClean="0"/>
              <a:t>更新通知服務（</a:t>
            </a:r>
            <a:r>
              <a:rPr lang="en-US" altLang="zh-TW" smtClean="0"/>
              <a:t>Notification</a:t>
            </a:r>
            <a:r>
              <a:rPr lang="zh-TW" altLang="zh-TW" smtClean="0"/>
              <a:t>）頁面設計，通知頁面中的項目可展開或收合，並可直接在通知項目中選擇接下來要執行的動作</a:t>
            </a:r>
          </a:p>
        </p:txBody>
      </p:sp>
      <p:sp>
        <p:nvSpPr>
          <p:cNvPr id="2048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255AB75-CDF1-4C2F-A19F-BD698AE09D03}" type="slidenum">
              <a:rPr kumimoji="0" lang="zh-TW" altLang="en-US">
                <a:latin typeface="Times New Roman" pitchFamily="18" charset="0"/>
                <a:ea typeface="標楷體" pitchFamily="65" charset="-120"/>
              </a:rPr>
              <a:pPr eaLnBrk="1" hangingPunct="1"/>
              <a:t>8</a:t>
            </a:fld>
            <a:endParaRPr kumimoji="0" lang="zh-TW" altLang="en-US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jQuery</a:t>
            </a:r>
            <a:r>
              <a:rPr lang="en-US" altLang="zh-TW" dirty="0"/>
              <a:t> Mobile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AF56B-831E-4C8D-9911-D9972316811E}" type="slidenum">
              <a:rPr lang="en-US" altLang="zh-TW" smtClean="0"/>
              <a:pPr>
                <a:defRPr/>
              </a:pPr>
              <a:t>80</a:t>
            </a:fld>
            <a:endParaRPr lang="en-US" altLang="zh-TW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6480720" cy="4361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58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標題 3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zh-TW" altLang="en-US" smtClean="0"/>
              <a:t>會網頁就能開發 </a:t>
            </a:r>
            <a:r>
              <a:rPr lang="en-US" altLang="zh-TW" smtClean="0"/>
              <a:t>APP</a:t>
            </a:r>
            <a:r>
              <a:rPr lang="zh-TW" altLang="en-US" smtClean="0"/>
              <a:t>：</a:t>
            </a:r>
            <a:r>
              <a:rPr lang="en-US" altLang="zh-TW" smtClean="0"/>
              <a:t>PhoneGap</a:t>
            </a:r>
            <a:endParaRPr lang="zh-TW" altLang="en-US" smtClean="0"/>
          </a:p>
        </p:txBody>
      </p:sp>
      <p:sp>
        <p:nvSpPr>
          <p:cNvPr id="89091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凡是稍微了解電腦的使用者，大部分都有建立網頁的經驗，若是藉由網頁編輯軟體，如 </a:t>
            </a:r>
            <a:r>
              <a:rPr lang="en-US" altLang="zh-TW" dirty="0" smtClean="0"/>
              <a:t>Dreamweaver </a:t>
            </a:r>
            <a:r>
              <a:rPr lang="zh-TW" altLang="en-US" dirty="0" smtClean="0"/>
              <a:t>等，只需幾個拖曳動作即可輕鬆建立網頁，完全不必撰寫程式碼。</a:t>
            </a:r>
            <a:r>
              <a:rPr lang="en-US" altLang="zh-TW" dirty="0" err="1" smtClean="0"/>
              <a:t>PhoneGap</a:t>
            </a:r>
            <a:r>
              <a:rPr lang="en-US" altLang="zh-TW" dirty="0" smtClean="0"/>
              <a:t>  </a:t>
            </a:r>
            <a:r>
              <a:rPr lang="zh-TW" altLang="en-US" dirty="0" smtClean="0"/>
              <a:t>提供一個將網頁轉換為行動裝置應用程式的平台，如此一來，大部分學習者就可以輕易開發行動裝置應用程式。由於網頁可以跨各種平台，</a:t>
            </a:r>
            <a:r>
              <a:rPr lang="en-US" altLang="zh-TW" dirty="0" err="1" smtClean="0"/>
              <a:t>PhoneGap</a:t>
            </a:r>
            <a:r>
              <a:rPr lang="en-US" altLang="zh-TW" dirty="0" smtClean="0"/>
              <a:t> </a:t>
            </a:r>
            <a:r>
              <a:rPr lang="zh-TW" altLang="en-US" dirty="0" smtClean="0"/>
              <a:t>可以包裝出適合各種行動裝置平台執行的應用程式。</a:t>
            </a:r>
          </a:p>
        </p:txBody>
      </p:sp>
      <p:sp>
        <p:nvSpPr>
          <p:cNvPr id="8909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1F037788-843A-47A5-90FA-3770CDB37F0D}" type="slidenum">
              <a:rPr kumimoji="0" lang="en-US" altLang="zh-TW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</a:rPr>
              <a:pPr eaLnBrk="1" hangingPunct="1"/>
              <a:t>81</a:t>
            </a:fld>
            <a:endParaRPr kumimoji="0" lang="en-US" altLang="zh-TW">
              <a:solidFill>
                <a:srgbClr val="292929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PhoneGap </a:t>
            </a:r>
            <a:r>
              <a:rPr lang="zh-TW" altLang="en-US" smtClean="0"/>
              <a:t>是什麼？</a:t>
            </a:r>
          </a:p>
        </p:txBody>
      </p:sp>
      <p:sp>
        <p:nvSpPr>
          <p:cNvPr id="9011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PhoneGap</a:t>
            </a:r>
            <a:r>
              <a:rPr lang="en-US" altLang="zh-TW" dirty="0" smtClean="0"/>
              <a:t> </a:t>
            </a:r>
            <a:r>
              <a:rPr lang="zh-TW" altLang="en-US" dirty="0" smtClean="0"/>
              <a:t>是一個將使用 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CSS </a:t>
            </a:r>
            <a:r>
              <a:rPr lang="zh-TW" altLang="en-US" dirty="0" smtClean="0"/>
              <a:t>及 </a:t>
            </a:r>
            <a:r>
              <a:rPr lang="en-US" altLang="zh-TW" dirty="0" smtClean="0"/>
              <a:t>JavaScript </a:t>
            </a:r>
            <a:r>
              <a:rPr lang="zh-TW" altLang="en-US" dirty="0" smtClean="0"/>
              <a:t>建立的網頁檔案，包裝成為可以跨平台的行動裝置應用程式，也就是以網頁為基礎的行動裝置應用程式快速開發平台。</a:t>
            </a:r>
            <a:r>
              <a:rPr lang="en-US" altLang="zh-TW" dirty="0" err="1" smtClean="0"/>
              <a:t>PhoneGap</a:t>
            </a:r>
            <a:r>
              <a:rPr lang="en-US" altLang="zh-TW" dirty="0" smtClean="0"/>
              <a:t> </a:t>
            </a:r>
            <a:r>
              <a:rPr lang="zh-TW" altLang="en-US" dirty="0" smtClean="0"/>
              <a:t>開發的應用程式可以在 </a:t>
            </a:r>
            <a:r>
              <a:rPr lang="en-US" altLang="zh-TW" dirty="0" smtClean="0"/>
              <a:t>iPhone</a:t>
            </a:r>
            <a:r>
              <a:rPr lang="zh-TW" altLang="en-US" dirty="0" smtClean="0"/>
              <a:t>、</a:t>
            </a:r>
            <a:r>
              <a:rPr lang="en-US" altLang="zh-TW" dirty="0" smtClean="0"/>
              <a:t>Android</a:t>
            </a:r>
            <a:r>
              <a:rPr lang="zh-TW" altLang="en-US" dirty="0" smtClean="0"/>
              <a:t>、</a:t>
            </a:r>
            <a:r>
              <a:rPr lang="en-US" altLang="zh-TW" dirty="0" smtClean="0"/>
              <a:t>Symbian</a:t>
            </a:r>
            <a:r>
              <a:rPr lang="zh-TW" altLang="en-US" dirty="0" smtClean="0"/>
              <a:t>、</a:t>
            </a:r>
            <a:r>
              <a:rPr lang="en-US" altLang="zh-TW" dirty="0" smtClean="0"/>
              <a:t>WP7 </a:t>
            </a:r>
            <a:r>
              <a:rPr lang="zh-TW" altLang="en-US" dirty="0" smtClean="0"/>
              <a:t>及 </a:t>
            </a:r>
            <a:r>
              <a:rPr lang="en-US" altLang="zh-TW" dirty="0" smtClean="0"/>
              <a:t>Blackberry </a:t>
            </a:r>
            <a:r>
              <a:rPr lang="zh-TW" altLang="en-US" dirty="0" smtClean="0"/>
              <a:t>系統上執行，</a:t>
            </a:r>
            <a:r>
              <a:rPr lang="en-US" altLang="zh-TW" dirty="0" err="1" smtClean="0"/>
              <a:t>PhoneGap</a:t>
            </a:r>
            <a:r>
              <a:rPr lang="en-US" altLang="zh-TW" dirty="0" smtClean="0"/>
              <a:t> </a:t>
            </a:r>
            <a:r>
              <a:rPr lang="zh-TW" altLang="en-US" dirty="0" smtClean="0"/>
              <a:t>提供多種 </a:t>
            </a:r>
            <a:r>
              <a:rPr lang="en-US" altLang="zh-TW" dirty="0" smtClean="0"/>
              <a:t>API</a:t>
            </a:r>
            <a:r>
              <a:rPr lang="zh-TW" altLang="en-US" dirty="0" smtClean="0"/>
              <a:t>，可以使用智慧型能手機的核心功能，包括加速器、聲音等。</a:t>
            </a:r>
          </a:p>
        </p:txBody>
      </p:sp>
      <p:sp>
        <p:nvSpPr>
          <p:cNvPr id="9011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C7A1C00B-0CD9-44BB-8743-F9D8651983AE}" type="slidenum">
              <a:rPr kumimoji="0" lang="en-US" altLang="zh-TW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</a:rPr>
              <a:pPr eaLnBrk="1" hangingPunct="1"/>
              <a:t>82</a:t>
            </a:fld>
            <a:endParaRPr kumimoji="0" lang="en-US" altLang="zh-TW">
              <a:solidFill>
                <a:srgbClr val="292929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PhoneGap </a:t>
            </a:r>
            <a:r>
              <a:rPr lang="zh-TW" altLang="en-US" smtClean="0"/>
              <a:t>特點</a:t>
            </a:r>
          </a:p>
        </p:txBody>
      </p:sp>
      <p:sp>
        <p:nvSpPr>
          <p:cNvPr id="9113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PhoneGap </a:t>
            </a:r>
            <a:r>
              <a:rPr lang="zh-TW" altLang="en-US" smtClean="0"/>
              <a:t>擁有下列特點，勢將帶動風潮：</a:t>
            </a:r>
          </a:p>
          <a:p>
            <a:pPr lvl="1"/>
            <a:r>
              <a:rPr lang="zh-TW" altLang="en-US" smtClean="0"/>
              <a:t>輕量級架構：</a:t>
            </a:r>
            <a:r>
              <a:rPr lang="en-US" altLang="zh-TW" smtClean="0"/>
              <a:t>PhoneGap </a:t>
            </a:r>
            <a:r>
              <a:rPr lang="zh-TW" altLang="en-US" smtClean="0"/>
              <a:t>以 </a:t>
            </a:r>
            <a:r>
              <a:rPr lang="en-US" altLang="zh-TW" smtClean="0"/>
              <a:t>JavaScript </a:t>
            </a:r>
            <a:r>
              <a:rPr lang="zh-TW" altLang="en-US" smtClean="0"/>
              <a:t>撰寫，檔案只有一百餘 </a:t>
            </a:r>
            <a:r>
              <a:rPr lang="en-US" altLang="zh-TW" smtClean="0"/>
              <a:t>K</a:t>
            </a:r>
            <a:r>
              <a:rPr lang="zh-TW" altLang="en-US" smtClean="0"/>
              <a:t>，使用時只要在網頁檔中引入即可使用。編譯完成的應用程式</a:t>
            </a:r>
            <a:r>
              <a:rPr lang="en-US" altLang="zh-TW" smtClean="0"/>
              <a:t>, </a:t>
            </a:r>
            <a:r>
              <a:rPr lang="zh-TW" altLang="en-US" smtClean="0"/>
              <a:t>也只比網頁檔多出百餘 </a:t>
            </a:r>
            <a:r>
              <a:rPr lang="en-US" altLang="zh-TW" smtClean="0"/>
              <a:t>K</a:t>
            </a:r>
            <a:r>
              <a:rPr lang="zh-TW" altLang="en-US" smtClean="0"/>
              <a:t>，相當精簡。</a:t>
            </a:r>
          </a:p>
          <a:p>
            <a:pPr lvl="1"/>
            <a:r>
              <a:rPr lang="zh-TW" altLang="en-US" smtClean="0"/>
              <a:t>節省開發及維護成本：建立網頁檔案所需的時間遠比撰寫行動裝置應用程式原生碼要短，曾有專家進行研究，使用 </a:t>
            </a:r>
            <a:r>
              <a:rPr lang="en-US" altLang="zh-TW" smtClean="0"/>
              <a:t>PhoneGap </a:t>
            </a:r>
            <a:r>
              <a:rPr lang="zh-TW" altLang="en-US" smtClean="0"/>
              <a:t>的開發成本，僅需一般開發成本的五分之一。由於網頁程式較單純易懂，應用程式的維護成本也相對減少。</a:t>
            </a:r>
          </a:p>
        </p:txBody>
      </p:sp>
      <p:sp>
        <p:nvSpPr>
          <p:cNvPr id="91140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8472C8C-5085-488A-9F85-9DA17D6080D7}" type="slidenum">
              <a:rPr kumimoji="0" lang="en-US" altLang="zh-TW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</a:rPr>
              <a:pPr eaLnBrk="1" hangingPunct="1"/>
              <a:t>83</a:t>
            </a:fld>
            <a:endParaRPr kumimoji="0" lang="en-US" altLang="zh-TW">
              <a:solidFill>
                <a:srgbClr val="292929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PhoneGap </a:t>
            </a:r>
            <a:r>
              <a:rPr lang="zh-TW" altLang="en-US" smtClean="0"/>
              <a:t>特點</a:t>
            </a:r>
          </a:p>
        </p:txBody>
      </p:sp>
      <p:sp>
        <p:nvSpPr>
          <p:cNvPr id="9216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PhoneGap </a:t>
            </a:r>
            <a:r>
              <a:rPr lang="zh-TW" altLang="en-US" smtClean="0"/>
              <a:t>擁有下列特點，勢將帶動風潮：</a:t>
            </a:r>
          </a:p>
          <a:p>
            <a:pPr lvl="1"/>
            <a:r>
              <a:rPr lang="zh-TW" altLang="en-US" smtClean="0"/>
              <a:t>開發門檻低：以往要開發行動裝置應用程式，必須經數年的程式語言基礎，才能進行開發。使用 </a:t>
            </a:r>
            <a:r>
              <a:rPr lang="en-US" altLang="zh-TW" smtClean="0"/>
              <a:t>PhoneGap</a:t>
            </a:r>
            <a:r>
              <a:rPr lang="zh-TW" altLang="en-US" smtClean="0"/>
              <a:t>，即使完全沒有程式語言基礎，也能立刻開始設計網頁再編譯為應用程式；若要完成功能較為進階的設計，也僅需花一些時間學習 </a:t>
            </a:r>
            <a:r>
              <a:rPr lang="en-US" altLang="zh-TW" smtClean="0"/>
              <a:t>JavaScript</a:t>
            </a:r>
            <a:r>
              <a:rPr lang="zh-TW" altLang="en-US" smtClean="0"/>
              <a:t>，很快就可上手程式設計。</a:t>
            </a:r>
          </a:p>
          <a:p>
            <a:endParaRPr lang="zh-TW" altLang="en-US" smtClean="0"/>
          </a:p>
        </p:txBody>
      </p:sp>
      <p:sp>
        <p:nvSpPr>
          <p:cNvPr id="9216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60E3DC35-4102-4E9C-861C-4B809A4042A4}" type="slidenum">
              <a:rPr kumimoji="0" lang="en-US" altLang="zh-TW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</a:rPr>
              <a:pPr eaLnBrk="1" hangingPunct="1"/>
              <a:t>84</a:t>
            </a:fld>
            <a:endParaRPr kumimoji="0" lang="en-US" altLang="zh-TW">
              <a:solidFill>
                <a:srgbClr val="292929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PhoneGap </a:t>
            </a:r>
            <a:r>
              <a:rPr lang="zh-TW" altLang="en-US" smtClean="0"/>
              <a:t>特點</a:t>
            </a:r>
          </a:p>
        </p:txBody>
      </p:sp>
      <p:sp>
        <p:nvSpPr>
          <p:cNvPr id="9318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兼容性：以往開發行動裝置應用程式時，必須為各種平台撰寫不同程式碼，雖然程式邏輯概念相同，不同平台程式仍有差異，也要在不同平台上分別編譯。使用 </a:t>
            </a:r>
            <a:r>
              <a:rPr lang="en-US" altLang="zh-TW" smtClean="0"/>
              <a:t>PhoneGap</a:t>
            </a:r>
            <a:r>
              <a:rPr lang="zh-TW" altLang="en-US" smtClean="0"/>
              <a:t>，只要建立一次原始網頁檔，就能同時建立適用於各種平台的應用程式，非常方便。</a:t>
            </a:r>
            <a:endParaRPr lang="en-US" altLang="zh-TW" smtClean="0"/>
          </a:p>
          <a:p>
            <a:r>
              <a:rPr lang="zh-TW" altLang="en-US" smtClean="0"/>
              <a:t>雲端編譯：應用程式可以在本地編譯，也可以使用 </a:t>
            </a:r>
            <a:r>
              <a:rPr lang="en-US" altLang="zh-TW" smtClean="0"/>
              <a:t>Phonegap  </a:t>
            </a:r>
            <a:r>
              <a:rPr lang="zh-TW" altLang="en-US" smtClean="0"/>
              <a:t>提供的雲端 </a:t>
            </a:r>
            <a:r>
              <a:rPr lang="en-US" altLang="zh-TW" smtClean="0"/>
              <a:t>Build  </a:t>
            </a:r>
            <a:r>
              <a:rPr lang="zh-TW" altLang="en-US" smtClean="0"/>
              <a:t>工具進行編譯。開發者只需要將用寫好的應用程式原始檔案上傳到 </a:t>
            </a:r>
            <a:r>
              <a:rPr lang="en-US" altLang="zh-TW" smtClean="0"/>
              <a:t>PhoneGap Build </a:t>
            </a:r>
            <a:r>
              <a:rPr lang="zh-TW" altLang="en-US" smtClean="0"/>
              <a:t>的雲端服務器，它即可以幫你編譯成不同平台的應用，再將編譯完成的檔案傳回執行。</a:t>
            </a:r>
          </a:p>
          <a:p>
            <a:endParaRPr lang="zh-TW" altLang="en-US" smtClean="0"/>
          </a:p>
          <a:p>
            <a:endParaRPr lang="zh-TW" altLang="en-US" smtClean="0"/>
          </a:p>
        </p:txBody>
      </p:sp>
      <p:sp>
        <p:nvSpPr>
          <p:cNvPr id="9318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A3405220-8298-4F00-8DE4-D67E06D0D695}" type="slidenum">
              <a:rPr kumimoji="0" lang="en-US" altLang="zh-TW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</a:rPr>
              <a:pPr eaLnBrk="1" hangingPunct="1"/>
              <a:t>85</a:t>
            </a:fld>
            <a:endParaRPr kumimoji="0" lang="en-US" altLang="zh-TW">
              <a:solidFill>
                <a:srgbClr val="292929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內容版面配置區 3"/>
          <p:cNvSpPr>
            <a:spLocks noGrp="1"/>
          </p:cNvSpPr>
          <p:nvPr>
            <p:ph idx="1"/>
          </p:nvPr>
        </p:nvSpPr>
        <p:spPr>
          <a:xfrm>
            <a:off x="457200" y="1628775"/>
            <a:ext cx="8229600" cy="4968875"/>
          </a:xfrm>
        </p:spPr>
        <p:txBody>
          <a:bodyPr/>
          <a:lstStyle/>
          <a:p>
            <a:endParaRPr lang="en-US" altLang="zh-TW" b="0" smtClean="0">
              <a:solidFill>
                <a:schemeClr val="tx1"/>
              </a:solidFill>
            </a:endParaRPr>
          </a:p>
          <a:p>
            <a:endParaRPr lang="en-US" altLang="zh-TW" b="0" smtClean="0">
              <a:solidFill>
                <a:schemeClr val="tx1"/>
              </a:solidFill>
            </a:endParaRPr>
          </a:p>
          <a:p>
            <a:endParaRPr lang="en-US" altLang="zh-TW" b="0" smtClean="0">
              <a:solidFill>
                <a:schemeClr val="tx1"/>
              </a:solidFill>
            </a:endParaRPr>
          </a:p>
          <a:p>
            <a:endParaRPr lang="en-US" altLang="zh-TW" b="0" smtClean="0">
              <a:solidFill>
                <a:schemeClr val="tx1"/>
              </a:solidFill>
            </a:endParaRPr>
          </a:p>
          <a:p>
            <a:endParaRPr lang="en-US" altLang="zh-TW" b="0" smtClean="0">
              <a:solidFill>
                <a:schemeClr val="tx1"/>
              </a:solidFill>
            </a:endParaRPr>
          </a:p>
          <a:p>
            <a:endParaRPr lang="en-US" altLang="zh-TW" b="0" smtClean="0">
              <a:solidFill>
                <a:schemeClr val="tx1"/>
              </a:solidFill>
            </a:endParaRPr>
          </a:p>
          <a:p>
            <a:endParaRPr lang="en-US" altLang="zh-TW" b="0" smtClean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u"/>
            </a:pPr>
            <a:endParaRPr lang="en-US" altLang="zh-TW" smtClean="0">
              <a:solidFill>
                <a:schemeClr val="tx1"/>
              </a:solidFill>
            </a:endParaRPr>
          </a:p>
          <a:p>
            <a:endParaRPr lang="zh-TW" altLang="en-US" b="0" smtClean="0">
              <a:solidFill>
                <a:schemeClr val="tx1"/>
              </a:solidFill>
            </a:endParaRPr>
          </a:p>
        </p:txBody>
      </p:sp>
      <p:pic>
        <p:nvPicPr>
          <p:cNvPr id="942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16113"/>
            <a:ext cx="7839075" cy="406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627C5883-6EDC-437A-A701-DA57012E3041}" type="slidenum">
              <a:rPr kumimoji="0" lang="en-US" altLang="zh-TW" smtClean="0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</a:rPr>
              <a:pPr eaLnBrk="1" hangingPunct="1"/>
              <a:t>86</a:t>
            </a:fld>
            <a:endParaRPr kumimoji="0" lang="en-US" altLang="zh-TW" smtClean="0">
              <a:solidFill>
                <a:srgbClr val="292929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931863" y="96838"/>
            <a:ext cx="7158037" cy="11715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kern="0" dirty="0" err="1" smtClean="0"/>
              <a:t>PhoneGap</a:t>
            </a:r>
            <a:r>
              <a:rPr lang="en-US" altLang="zh-TW" kern="0" dirty="0" smtClean="0"/>
              <a:t> </a:t>
            </a:r>
            <a:r>
              <a:rPr lang="zh-TW" altLang="en-US" kern="0" dirty="0" smtClean="0"/>
              <a:t>特點</a:t>
            </a:r>
            <a:endParaRPr lang="zh-TW" altLang="en-US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PhoneGap </a:t>
            </a:r>
            <a:r>
              <a:rPr lang="zh-TW" altLang="en-US" smtClean="0"/>
              <a:t>特點</a:t>
            </a:r>
          </a:p>
        </p:txBody>
      </p:sp>
      <p:sp>
        <p:nvSpPr>
          <p:cNvPr id="9523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>
                <a:solidFill>
                  <a:srgbClr val="FF0000"/>
                </a:solidFill>
              </a:rPr>
              <a:t>配合整合環境軟體開發</a:t>
            </a:r>
            <a:r>
              <a:rPr lang="zh-TW" altLang="en-US" smtClean="0"/>
              <a:t>：在適當的整合環境中進行應用程式的開發可以節省非常時間精力。通常行動裝置應用程式多在 </a:t>
            </a:r>
            <a:r>
              <a:rPr lang="en-US" altLang="zh-TW" smtClean="0"/>
              <a:t>Dreamweaver </a:t>
            </a:r>
            <a:r>
              <a:rPr lang="zh-TW" altLang="en-US" smtClean="0"/>
              <a:t>或 </a:t>
            </a:r>
            <a:r>
              <a:rPr lang="en-US" altLang="zh-TW" smtClean="0"/>
              <a:t>Eclipse </a:t>
            </a:r>
            <a:r>
              <a:rPr lang="zh-TW" altLang="en-US" smtClean="0"/>
              <a:t>中開發，若是要開發 </a:t>
            </a:r>
            <a:r>
              <a:rPr lang="en-US" altLang="zh-TW" smtClean="0"/>
              <a:t>PhoneGap </a:t>
            </a:r>
            <a:r>
              <a:rPr lang="zh-TW" altLang="en-US" smtClean="0"/>
              <a:t>應用程式，</a:t>
            </a:r>
            <a:r>
              <a:rPr lang="en-US" altLang="zh-TW" smtClean="0"/>
              <a:t>Dreamweaver </a:t>
            </a:r>
            <a:r>
              <a:rPr lang="zh-TW" altLang="en-US" smtClean="0"/>
              <a:t>遠比 </a:t>
            </a:r>
            <a:r>
              <a:rPr lang="en-US" altLang="zh-TW" smtClean="0"/>
              <a:t>Eclipse </a:t>
            </a:r>
            <a:r>
              <a:rPr lang="zh-TW" altLang="en-US" smtClean="0"/>
              <a:t>適合，因為從 </a:t>
            </a:r>
            <a:r>
              <a:rPr lang="en-US" altLang="zh-TW" smtClean="0"/>
              <a:t>Dreamweaver CS5.5 </a:t>
            </a:r>
            <a:r>
              <a:rPr lang="zh-TW" altLang="en-US" smtClean="0"/>
              <a:t>開始，</a:t>
            </a:r>
            <a:r>
              <a:rPr lang="en-US" altLang="zh-TW" smtClean="0"/>
              <a:t>PhoneGap </a:t>
            </a:r>
            <a:r>
              <a:rPr lang="zh-TW" altLang="en-US" smtClean="0"/>
              <a:t>已包含在 </a:t>
            </a:r>
            <a:r>
              <a:rPr lang="en-US" altLang="zh-TW" smtClean="0"/>
              <a:t>Dreamweaver </a:t>
            </a:r>
            <a:r>
              <a:rPr lang="zh-TW" altLang="en-US" smtClean="0"/>
              <a:t>中，不需另行安裝。而且 </a:t>
            </a:r>
            <a:r>
              <a:rPr lang="en-US" altLang="zh-TW" smtClean="0"/>
              <a:t>PhoneGap </a:t>
            </a:r>
            <a:r>
              <a:rPr lang="zh-TW" altLang="en-US" smtClean="0"/>
              <a:t>應用程式是以網頁為基礎，</a:t>
            </a:r>
            <a:r>
              <a:rPr lang="en-US" altLang="zh-TW" smtClean="0"/>
              <a:t>Dreamweaver </a:t>
            </a:r>
            <a:r>
              <a:rPr lang="zh-TW" altLang="en-US" smtClean="0"/>
              <a:t>編輯網頁的功能齊全，本書即是以 </a:t>
            </a:r>
            <a:r>
              <a:rPr lang="en-US" altLang="zh-TW" smtClean="0"/>
              <a:t>Dreamweaver </a:t>
            </a:r>
            <a:r>
              <a:rPr lang="zh-TW" altLang="en-US" smtClean="0"/>
              <a:t>做為開發 </a:t>
            </a:r>
            <a:r>
              <a:rPr lang="en-US" altLang="zh-TW" smtClean="0"/>
              <a:t>PhoneGap </a:t>
            </a:r>
            <a:r>
              <a:rPr lang="zh-TW" altLang="en-US" smtClean="0"/>
              <a:t>行動裝置應用程式的開發工具</a:t>
            </a:r>
          </a:p>
        </p:txBody>
      </p:sp>
      <p:sp>
        <p:nvSpPr>
          <p:cNvPr id="9523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D258DCB3-1A9E-4766-9BFF-B6AC28BCCFAE}" type="slidenum">
              <a:rPr kumimoji="0" lang="en-US" altLang="zh-TW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</a:rPr>
              <a:pPr eaLnBrk="1" hangingPunct="1"/>
              <a:t>87</a:t>
            </a:fld>
            <a:endParaRPr kumimoji="0" lang="en-US" altLang="zh-TW">
              <a:solidFill>
                <a:srgbClr val="292929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A9ACE4A1-EE3E-4CE1-8BC0-81E435634254}" type="slidenum">
              <a:rPr kumimoji="0" lang="en-US" altLang="zh-TW" smtClean="0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</a:rPr>
              <a:pPr eaLnBrk="1" hangingPunct="1"/>
              <a:t>88</a:t>
            </a:fld>
            <a:endParaRPr kumimoji="0" lang="en-US" altLang="zh-TW" smtClean="0">
              <a:solidFill>
                <a:srgbClr val="292929"/>
              </a:solidFill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9625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1913" y="1700213"/>
            <a:ext cx="6473825" cy="47164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931863" y="96838"/>
            <a:ext cx="7158037" cy="11715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kern="0" smtClean="0"/>
              <a:t>PhoneGap </a:t>
            </a:r>
            <a:r>
              <a:rPr lang="zh-TW" altLang="en-US" kern="0" smtClean="0"/>
              <a:t>特點</a:t>
            </a:r>
            <a:endParaRPr lang="zh-TW" altLang="en-US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元件免費：</a:t>
            </a:r>
            <a:r>
              <a:rPr lang="en-US" altLang="zh-TW" smtClean="0"/>
              <a:t>PhoneGap </a:t>
            </a:r>
            <a:r>
              <a:rPr lang="zh-TW" altLang="en-US" smtClean="0"/>
              <a:t>是完全免費的元件，如此可降低應用程式開發成本，也是學習行動裝置應用程式入門的最佳選擇。</a:t>
            </a:r>
          </a:p>
          <a:p>
            <a:endParaRPr lang="zh-TW" altLang="en-US" smtClean="0"/>
          </a:p>
        </p:txBody>
      </p:sp>
      <p:sp>
        <p:nvSpPr>
          <p:cNvPr id="97283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FE2554DA-0375-4E14-AE28-0517A4140197}" type="slidenum">
              <a:rPr kumimoji="0" lang="en-US" altLang="zh-TW">
                <a:solidFill>
                  <a:srgbClr val="292929"/>
                </a:solidFill>
                <a:latin typeface="Times New Roman" pitchFamily="18" charset="0"/>
                <a:ea typeface="標楷體" pitchFamily="65" charset="-120"/>
              </a:rPr>
              <a:pPr eaLnBrk="1" hangingPunct="1"/>
              <a:t>89</a:t>
            </a:fld>
            <a:endParaRPr kumimoji="0" lang="en-US" altLang="zh-TW">
              <a:solidFill>
                <a:srgbClr val="292929"/>
              </a:solidFill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7284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en-US" altLang="zh-TW" smtClean="0"/>
              <a:t>PhoneGap </a:t>
            </a:r>
            <a:r>
              <a:rPr lang="zh-TW" altLang="en-US" smtClean="0"/>
              <a:t>特點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/>
          <p:cNvSpPr>
            <a:spLocks noGrp="1"/>
          </p:cNvSpPr>
          <p:nvPr>
            <p:ph type="title"/>
          </p:nvPr>
        </p:nvSpPr>
        <p:spPr>
          <a:xfrm>
            <a:off x="931863" y="96838"/>
            <a:ext cx="7158037" cy="1171575"/>
          </a:xfrm>
        </p:spPr>
        <p:txBody>
          <a:bodyPr/>
          <a:lstStyle/>
          <a:p>
            <a:r>
              <a:rPr lang="zh-TW" altLang="en-US" smtClean="0"/>
              <a:t>成長歷程</a:t>
            </a:r>
          </a:p>
        </p:txBody>
      </p:sp>
      <p:sp>
        <p:nvSpPr>
          <p:cNvPr id="2150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2012</a:t>
            </a:r>
            <a:r>
              <a:rPr lang="zh-TW" altLang="zh-TW" smtClean="0"/>
              <a:t>年</a:t>
            </a:r>
            <a:r>
              <a:rPr lang="en-US" altLang="zh-TW" smtClean="0"/>
              <a:t>11</a:t>
            </a:r>
            <a:r>
              <a:rPr lang="zh-TW" altLang="zh-TW" smtClean="0"/>
              <a:t>月，推出</a:t>
            </a:r>
            <a:r>
              <a:rPr lang="en-US" altLang="zh-TW" smtClean="0"/>
              <a:t>Android 4.2</a:t>
            </a:r>
            <a:r>
              <a:rPr lang="zh-TW" altLang="zh-TW" smtClean="0"/>
              <a:t>版，</a:t>
            </a:r>
            <a:endParaRPr lang="en-US" altLang="zh-TW" smtClean="0"/>
          </a:p>
          <a:p>
            <a:pPr lvl="1"/>
            <a:r>
              <a:rPr lang="zh-TW" altLang="en-US" smtClean="0"/>
              <a:t>加入了平板電腦多用戶支援功能，以便用戶更容易分享內容，每位用戶都可獲得自己的應用和資料</a:t>
            </a:r>
            <a:endParaRPr lang="en-US" altLang="zh-TW" smtClean="0"/>
          </a:p>
          <a:p>
            <a:pPr lvl="1"/>
            <a:r>
              <a:rPr lang="zh-TW" altLang="en-US" smtClean="0"/>
              <a:t>新增</a:t>
            </a:r>
            <a:r>
              <a:rPr lang="en-US" altLang="zh-TW" smtClean="0"/>
              <a:t>Photo Sphere </a:t>
            </a:r>
            <a:r>
              <a:rPr lang="zh-TW" altLang="en-US" smtClean="0"/>
              <a:t>的全景拍攝模式</a:t>
            </a:r>
            <a:endParaRPr lang="en-US" altLang="zh-TW" smtClean="0"/>
          </a:p>
          <a:p>
            <a:pPr lvl="1"/>
            <a:r>
              <a:rPr lang="zh-TW" altLang="en-US" smtClean="0"/>
              <a:t>支援鍵盤手勢輸入功能，在文字輸入介面，使用者可以連續在鍵盤上滑動，手機將會根據滑動的軌跡識別出輸入的文字</a:t>
            </a:r>
            <a:endParaRPr lang="en-US" altLang="zh-TW" smtClean="0"/>
          </a:p>
        </p:txBody>
      </p:sp>
      <p:sp>
        <p:nvSpPr>
          <p:cNvPr id="2150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30964ABA-1E5E-4671-945D-2FEA53580584}" type="slidenum">
              <a:rPr kumimoji="0" lang="zh-TW" altLang="en-US">
                <a:latin typeface="Times New Roman" pitchFamily="18" charset="0"/>
                <a:ea typeface="標楷體" pitchFamily="65" charset="-120"/>
              </a:rPr>
              <a:pPr eaLnBrk="1" hangingPunct="1"/>
              <a:t>9</a:t>
            </a:fld>
            <a:endParaRPr kumimoji="0" lang="zh-TW" altLang="en-US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 Inventor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使用類似</a:t>
            </a:r>
            <a:r>
              <a:rPr lang="en-US" altLang="zh-TW" dirty="0" smtClean="0"/>
              <a:t>Scratch</a:t>
            </a:r>
            <a:r>
              <a:rPr lang="zh-TW" altLang="en-US" dirty="0" smtClean="0"/>
              <a:t>的圖形介面開發</a:t>
            </a:r>
            <a:r>
              <a:rPr lang="en-US" altLang="zh-TW" dirty="0" smtClean="0"/>
              <a:t>App</a:t>
            </a:r>
          </a:p>
          <a:p>
            <a:r>
              <a:rPr lang="zh-TW" altLang="en-US" dirty="0" smtClean="0"/>
              <a:t>原為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提供，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於</a:t>
            </a:r>
            <a:r>
              <a:rPr lang="en-US" altLang="zh-TW" dirty="0" smtClean="0"/>
              <a:t>2011</a:t>
            </a:r>
            <a:r>
              <a:rPr lang="zh-TW" altLang="en-US" dirty="0" smtClean="0"/>
              <a:t>年終止</a:t>
            </a:r>
            <a:endParaRPr lang="en-US" altLang="zh-TW" dirty="0" smtClean="0"/>
          </a:p>
          <a:p>
            <a:r>
              <a:rPr lang="zh-TW" altLang="en-US" dirty="0"/>
              <a:t>改</a:t>
            </a:r>
            <a:r>
              <a:rPr lang="zh-TW" altLang="en-US" dirty="0" smtClean="0"/>
              <a:t>由</a:t>
            </a:r>
            <a:r>
              <a:rPr lang="en-US" altLang="zh-TW" dirty="0" smtClean="0"/>
              <a:t>MIT</a:t>
            </a:r>
            <a:r>
              <a:rPr lang="zh-TW" altLang="en-US" dirty="0" smtClean="0"/>
              <a:t> </a:t>
            </a:r>
            <a:r>
              <a:rPr lang="en-US" altLang="zh-TW" dirty="0" smtClean="0"/>
              <a:t>Media Lab</a:t>
            </a:r>
            <a:r>
              <a:rPr lang="zh-TW" altLang="en-US" dirty="0" smtClean="0"/>
              <a:t>負責維護，稱作</a:t>
            </a:r>
            <a:r>
              <a:rPr lang="en-US" altLang="zh-TW" dirty="0" smtClean="0"/>
              <a:t>MIT App Inventor</a:t>
            </a:r>
          </a:p>
          <a:p>
            <a:r>
              <a:rPr lang="en-US" altLang="zh-TW" dirty="0" smtClean="0"/>
              <a:t>MIT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 Inventor</a:t>
            </a:r>
            <a:r>
              <a:rPr lang="zh-TW" altLang="en-US" dirty="0" smtClean="0"/>
              <a:t>：</a:t>
            </a:r>
            <a:r>
              <a:rPr lang="en-US" altLang="zh-TW" dirty="0">
                <a:hlinkClick r:id="rId2"/>
              </a:rPr>
              <a:t>http://appinventor.mit.edu</a:t>
            </a:r>
            <a:r>
              <a:rPr lang="en-US" altLang="zh-TW" dirty="0" smtClean="0">
                <a:hlinkClick r:id="rId2"/>
              </a:rPr>
              <a:t>/</a:t>
            </a:r>
            <a:r>
              <a:rPr lang="zh-TW" altLang="en-US" dirty="0" smtClean="0"/>
              <a:t>　</a:t>
            </a:r>
            <a:endParaRPr lang="en-US" altLang="zh-TW" dirty="0" smtClean="0"/>
          </a:p>
          <a:p>
            <a:r>
              <a:rPr lang="en-US" altLang="zh-TW" dirty="0" smtClean="0"/>
              <a:t>App Inventor </a:t>
            </a:r>
            <a:r>
              <a:rPr lang="zh-TW" altLang="en-US" dirty="0" smtClean="0"/>
              <a:t>中文學習網</a:t>
            </a:r>
            <a:r>
              <a:rPr lang="zh-TW" altLang="en-US" dirty="0"/>
              <a:t>　</a:t>
            </a:r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://www.appinventor.tw</a:t>
            </a:r>
            <a:r>
              <a:rPr lang="en-US" altLang="zh-TW" dirty="0" smtClean="0">
                <a:hlinkClick r:id="rId3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C9711-F3CC-4AFC-83DD-6B45E621BEF2}" type="slidenum">
              <a:rPr lang="en-US" altLang="zh-TW" smtClean="0"/>
              <a:pPr>
                <a:defRPr/>
              </a:pPr>
              <a:t>90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4867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 Development Comparisons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C9711-F3CC-4AFC-83DD-6B45E621BEF2}" type="slidenum">
              <a:rPr lang="en-US" altLang="zh-TW" smtClean="0"/>
              <a:pPr>
                <a:defRPr/>
              </a:pPr>
              <a:t>91</a:t>
            </a:fld>
            <a:endParaRPr lang="en-US" altLang="zh-TW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941068"/>
              </p:ext>
            </p:extLst>
          </p:nvPr>
        </p:nvGraphicFramePr>
        <p:xfrm>
          <a:off x="179512" y="1549070"/>
          <a:ext cx="8856983" cy="52892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0239"/>
                <a:gridCol w="1767682"/>
                <a:gridCol w="1904726"/>
                <a:gridCol w="1597648"/>
                <a:gridCol w="1426688"/>
              </a:tblGrid>
              <a:tr h="683419">
                <a:tc>
                  <a:txBody>
                    <a:bodyPr/>
                    <a:lstStyle/>
                    <a:p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Native App</a:t>
                      </a:r>
                      <a:endParaRPr lang="zh-TW" altLang="en-US" sz="18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 Web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</a:t>
                      </a:r>
                      <a:endParaRPr lang="zh-TW" altLang="en-US" sz="18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Cross Compiling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6313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  <a:endParaRPr lang="zh-TW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</a:t>
                      </a:r>
                      <a:r>
                        <a:rPr lang="en-US" altLang="zh-TW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ADT</a:t>
                      </a:r>
                    </a:p>
                    <a:p>
                      <a:r>
                        <a:rPr lang="en-US" altLang="zh-TW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 Studio </a:t>
                      </a:r>
                    </a:p>
                    <a:p>
                      <a:r>
                        <a:rPr lang="en-US" altLang="zh-TW" sz="18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Xcode</a:t>
                      </a:r>
                      <a:endParaRPr lang="en-US" altLang="zh-TW" sz="18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 Studio</a:t>
                      </a:r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Dream</a:t>
                      </a:r>
                      <a:r>
                        <a:rPr lang="en-US" altLang="zh-TW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weaver</a:t>
                      </a:r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PhoneGap</a:t>
                      </a:r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Delphi XE</a:t>
                      </a:r>
                    </a:p>
                    <a:p>
                      <a:r>
                        <a:rPr lang="en-US" altLang="zh-TW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Xamarin</a:t>
                      </a:r>
                      <a:endParaRPr lang="en-US" altLang="zh-TW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Titanium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9207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Language</a:t>
                      </a:r>
                      <a:endParaRPr lang="zh-TW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Java, Objective</a:t>
                      </a:r>
                      <a:r>
                        <a:rPr lang="en-US" altLang="zh-TW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C++</a:t>
                      </a:r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HTML, CSS, JavaScript, JQuery Mobile</a:t>
                      </a:r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HTML, CSS, JavaScript, Java, Objective</a:t>
                      </a:r>
                      <a:r>
                        <a:rPr lang="en-US" altLang="zh-TW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C++</a:t>
                      </a:r>
                      <a:endParaRPr lang="en-US" altLang="zh-TW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Delphi</a:t>
                      </a:r>
                    </a:p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C#</a:t>
                      </a:r>
                    </a:p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JavaScript</a:t>
                      </a:r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Cross Platform</a:t>
                      </a:r>
                      <a:endParaRPr lang="zh-TW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3419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and Functionality</a:t>
                      </a:r>
                      <a:endParaRPr lang="zh-TW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Difficulty</a:t>
                      </a:r>
                      <a:endParaRPr lang="zh-TW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3419">
                <a:tc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  <a:endParaRPr lang="zh-TW" alt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Free</a:t>
                      </a:r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Commercial</a:t>
                      </a:r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Commercial</a:t>
                      </a:r>
                      <a:endParaRPr lang="zh-TW" alt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Free</a:t>
                      </a:r>
                    </a:p>
                    <a:p>
                      <a:r>
                        <a:rPr lang="en-US" altLang="zh-TW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Commercial</a:t>
                      </a:r>
                      <a:endParaRPr lang="zh-TW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32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xis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Axis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Axis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Axis</Template>
  <TotalTime>2833</TotalTime>
  <Words>5451</Words>
  <Application>Microsoft Office PowerPoint</Application>
  <PresentationFormat>如螢幕大小 (4:3)</PresentationFormat>
  <Paragraphs>543</Paragraphs>
  <Slides>91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91</vt:i4>
      </vt:variant>
    </vt:vector>
  </HeadingPairs>
  <TitlesOfParts>
    <vt:vector size="101" baseType="lpstr">
      <vt:lpstr>華康行楷體W5</vt:lpstr>
      <vt:lpstr>新細明體</vt:lpstr>
      <vt:lpstr>標楷體</vt:lpstr>
      <vt:lpstr>Arial</vt:lpstr>
      <vt:lpstr>Calibri</vt:lpstr>
      <vt:lpstr>Times New Roman</vt:lpstr>
      <vt:lpstr>Wingdings</vt:lpstr>
      <vt:lpstr>Axis</vt:lpstr>
      <vt:lpstr>1_Axis</vt:lpstr>
      <vt:lpstr>2_Axis</vt:lpstr>
      <vt:lpstr>App系統與開發環境</vt:lpstr>
      <vt:lpstr>  導論</vt:lpstr>
      <vt:lpstr>  導論</vt:lpstr>
      <vt:lpstr>Android是? (1/2)</vt:lpstr>
      <vt:lpstr>Android是? (2/2)</vt:lpstr>
      <vt:lpstr>成長歷程 </vt:lpstr>
      <vt:lpstr>成長歷程 </vt:lpstr>
      <vt:lpstr>成長歷程</vt:lpstr>
      <vt:lpstr>成長歷程</vt:lpstr>
      <vt:lpstr>成長歷程</vt:lpstr>
      <vt:lpstr>成長歷程</vt:lpstr>
      <vt:lpstr>Android SDK (1/2)</vt:lpstr>
      <vt:lpstr>Android SDK (2/2)</vt:lpstr>
      <vt:lpstr>軟體疊層架構 (1/3)</vt:lpstr>
      <vt:lpstr>軟體疊層架構 (2/3)</vt:lpstr>
      <vt:lpstr>軟體疊層架構 (3/3)</vt:lpstr>
      <vt:lpstr>核心函式庫 (1/3)</vt:lpstr>
      <vt:lpstr>核心函式庫 (2/3)</vt:lpstr>
      <vt:lpstr>核心函式庫 (3/3)</vt:lpstr>
      <vt:lpstr>Android成功原因</vt:lpstr>
      <vt:lpstr>Google Play介紹與獲利實例</vt:lpstr>
      <vt:lpstr>Google Play介紹與獲利實例</vt:lpstr>
      <vt:lpstr>1-3 Google Play介紹與獲利實例</vt:lpstr>
      <vt:lpstr>1-1 </vt:lpstr>
      <vt:lpstr>應用程式的一生</vt:lpstr>
      <vt:lpstr>目標應用程式</vt:lpstr>
      <vt:lpstr>千里之行始於 iPhone SDK</vt:lpstr>
      <vt:lpstr>安裝目錄</vt:lpstr>
      <vt:lpstr>Xcode的應用程式樣板</vt:lpstr>
      <vt:lpstr>Xcode 是功能完整的 IDE</vt:lpstr>
      <vt:lpstr>Xcode 檔案探究</vt:lpstr>
      <vt:lpstr>iOS 模擬器讓你在 Mac上 測試你的應用程式</vt:lpstr>
      <vt:lpstr>iDecide 的邏輯 </vt:lpstr>
      <vt:lpstr>MVC 設計模式</vt:lpstr>
      <vt:lpstr>使用 GUI 編輯器將 UI 控制項連結到程式碼</vt:lpstr>
      <vt:lpstr>元件能夠觸發特定事件</vt:lpstr>
      <vt:lpstr>將你的事件連結到方法</vt:lpstr>
      <vt:lpstr>你的第一支iPhone 應用程式！</vt:lpstr>
      <vt:lpstr>要點提示</vt:lpstr>
      <vt:lpstr>iOS 工具箱</vt:lpstr>
      <vt:lpstr>Windows 8 Metro Style Apps 開發攻略</vt:lpstr>
      <vt:lpstr>Windows 8 Metro Style Apps 開發攻略</vt:lpstr>
      <vt:lpstr>Windows 8 軟體開發/運行平台</vt:lpstr>
      <vt:lpstr>Windows 8 軟體開發/運行平台</vt:lpstr>
      <vt:lpstr>Windows 8 軟體開發/運行平台</vt:lpstr>
      <vt:lpstr>Windows 8 軟體開發/運行平台</vt:lpstr>
      <vt:lpstr>Windows 8 軟體開發/運行平台</vt:lpstr>
      <vt:lpstr>Metro Style Apps 的特色</vt:lpstr>
      <vt:lpstr>XAML 與內建控制項</vt:lpstr>
      <vt:lpstr>XAML 與內建控制項</vt:lpstr>
      <vt:lpstr>XAML 與內建控制項</vt:lpstr>
      <vt:lpstr>XAML 與內建控制項</vt:lpstr>
      <vt:lpstr>XAML 與內建控制項</vt:lpstr>
      <vt:lpstr>Visual Studio 11 中提供的 Metro Style Apps 專案樣版</vt:lpstr>
      <vt:lpstr>Visual Studio 11 中提供的 Metro Style Apps 專案樣版</vt:lpstr>
      <vt:lpstr>Visual Studio 11 中提供的 Metro Style Apps 專案樣版</vt:lpstr>
      <vt:lpstr>Visual Studio 11 中提供的 Metro Style Apps 專案樣版</vt:lpstr>
      <vt:lpstr>Metro Style Apps 的專案結構</vt:lpstr>
      <vt:lpstr>Visual Studio 11 中提供的 Metro Style Apps 專案樣版</vt:lpstr>
      <vt:lpstr>Visual Studio 11 中提供的 Metro Style Apps 專案樣版</vt:lpstr>
      <vt:lpstr>Android vs. iOS vs. Windows 8</vt:lpstr>
      <vt:lpstr>App開發</vt:lpstr>
      <vt:lpstr>原生應用程式</vt:lpstr>
      <vt:lpstr>原生應用程式</vt:lpstr>
      <vt:lpstr>Web 應用程式</vt:lpstr>
      <vt:lpstr>Web 應用程式</vt:lpstr>
      <vt:lpstr>Web 應用程式</vt:lpstr>
      <vt:lpstr>混合式應用程式</vt:lpstr>
      <vt:lpstr>開發混合式行動應用程式</vt:lpstr>
      <vt:lpstr>開發混合式行動應用程式</vt:lpstr>
      <vt:lpstr>開發混合式行動應用程式</vt:lpstr>
      <vt:lpstr>開發混合式應用程式的軟體</vt:lpstr>
      <vt:lpstr>開發混合式應用程式的軟體</vt:lpstr>
      <vt:lpstr>開發混合式應用程式的軟體</vt:lpstr>
      <vt:lpstr>開發混合式應用程式的軟體</vt:lpstr>
      <vt:lpstr>混合式應用程式相關網頁技術</vt:lpstr>
      <vt:lpstr>混合式應用程式相關網頁技術</vt:lpstr>
      <vt:lpstr>混合式應用程式相關網頁技術</vt:lpstr>
      <vt:lpstr>jQuery Mobile</vt:lpstr>
      <vt:lpstr>jQuery Mobile</vt:lpstr>
      <vt:lpstr>會網頁就能開發 APP：PhoneGap</vt:lpstr>
      <vt:lpstr>PhoneGap 是什麼？</vt:lpstr>
      <vt:lpstr>PhoneGap 特點</vt:lpstr>
      <vt:lpstr>PhoneGap 特點</vt:lpstr>
      <vt:lpstr>PhoneGap 特點</vt:lpstr>
      <vt:lpstr>PowerPoint 簡報</vt:lpstr>
      <vt:lpstr>PhoneGap 特點</vt:lpstr>
      <vt:lpstr>PowerPoint 簡報</vt:lpstr>
      <vt:lpstr>PhoneGap 特點</vt:lpstr>
      <vt:lpstr>App Inventor</vt:lpstr>
      <vt:lpstr>App Development Comparisons</vt:lpstr>
    </vt:vector>
  </TitlesOfParts>
  <Company>My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畢業口試論文報告</dc:title>
  <dc:creator>朱國華</dc:creator>
  <dc:description>基於Android平台並結合社群網路之個人化數位看板–以景點資訊系統為例</dc:description>
  <cp:lastModifiedBy>chang</cp:lastModifiedBy>
  <cp:revision>457</cp:revision>
  <dcterms:created xsi:type="dcterms:W3CDTF">2009-10-15T02:18:39Z</dcterms:created>
  <dcterms:modified xsi:type="dcterms:W3CDTF">2013-09-13T08:21:25Z</dcterms:modified>
</cp:coreProperties>
</file>